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10287000" cx="18288000"/>
  <p:notesSz cx="6858000" cy="9144000"/>
  <p:embeddedFontLst>
    <p:embeddedFont>
      <p:font typeface="Ole"/>
      <p:regular r:id="rId14"/>
    </p:embeddedFont>
    <p:embeddedFont>
      <p:font typeface="Open Sans Light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19" roundtripDataSignature="AMtx7mhdpruMaW8KcvPr5UxIwQbu/r0Wo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OpenSansLight-regular.fntdata"/><Relationship Id="rId14" Type="http://schemas.openxmlformats.org/officeDocument/2006/relationships/font" Target="fonts/Ole-regular.fntdata"/><Relationship Id="rId17" Type="http://schemas.openxmlformats.org/officeDocument/2006/relationships/font" Target="fonts/OpenSansLight-italic.fntdata"/><Relationship Id="rId16" Type="http://schemas.openxmlformats.org/officeDocument/2006/relationships/font" Target="fonts/OpenSansLight-bold.fntdata"/><Relationship Id="rId5" Type="http://schemas.openxmlformats.org/officeDocument/2006/relationships/notesMaster" Target="notesMasters/notesMaster1.xml"/><Relationship Id="rId19" Type="http://customschemas.google.com/relationships/presentationmetadata" Target="metadata"/><Relationship Id="rId6" Type="http://schemas.openxmlformats.org/officeDocument/2006/relationships/slide" Target="slides/slide1.xml"/><Relationship Id="rId18" Type="http://schemas.openxmlformats.org/officeDocument/2006/relationships/font" Target="fonts/OpenSansLight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9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0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0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1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1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3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3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4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14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5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5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15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5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7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7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7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8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8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8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Relationship Id="rId4" Type="http://schemas.openxmlformats.org/officeDocument/2006/relationships/image" Target="../media/image15.png"/><Relationship Id="rId5" Type="http://schemas.openxmlformats.org/officeDocument/2006/relationships/image" Target="../media/image2.png"/><Relationship Id="rId6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Relationship Id="rId4" Type="http://schemas.openxmlformats.org/officeDocument/2006/relationships/image" Target="../media/image13.png"/><Relationship Id="rId5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Relationship Id="rId4" Type="http://schemas.openxmlformats.org/officeDocument/2006/relationships/image" Target="../media/image10.png"/><Relationship Id="rId5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/>
        </p:nvSpPr>
        <p:spPr>
          <a:xfrm>
            <a:off x="1982105" y="2844799"/>
            <a:ext cx="15784497" cy="428942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99" u="none" cap="none" strike="noStrike">
                <a:solidFill>
                  <a:srgbClr val="5B7496"/>
                </a:solidFill>
                <a:latin typeface="Ole"/>
                <a:ea typeface="Ole"/>
                <a:cs typeface="Ole"/>
                <a:sym typeface="Ole"/>
              </a:rPr>
              <a:t>Pottery</a:t>
            </a:r>
            <a:endParaRPr/>
          </a:p>
        </p:txBody>
      </p:sp>
      <p:sp>
        <p:nvSpPr>
          <p:cNvPr id="85" name="Google Shape;85;p1"/>
          <p:cNvSpPr/>
          <p:nvPr/>
        </p:nvSpPr>
        <p:spPr>
          <a:xfrm>
            <a:off x="0" y="9134854"/>
            <a:ext cx="18288000" cy="1152146"/>
          </a:xfrm>
          <a:custGeom>
            <a:rect b="b" l="l" r="r" t="t"/>
            <a:pathLst>
              <a:path extrusionOk="0" h="420306" w="6671512">
                <a:moveTo>
                  <a:pt x="0" y="0"/>
                </a:moveTo>
                <a:lnTo>
                  <a:pt x="6671512" y="0"/>
                </a:lnTo>
                <a:lnTo>
                  <a:pt x="6671512" y="420306"/>
                </a:lnTo>
                <a:lnTo>
                  <a:pt x="0" y="420306"/>
                </a:lnTo>
                <a:close/>
              </a:path>
            </a:pathLst>
          </a:custGeom>
          <a:solidFill>
            <a:srgbClr val="5B7496">
              <a:alpha val="80000"/>
            </a:srgbClr>
          </a:solidFill>
          <a:ln>
            <a:noFill/>
          </a:ln>
        </p:spPr>
      </p:sp>
      <p:sp>
        <p:nvSpPr>
          <p:cNvPr id="86" name="Google Shape;86;p1"/>
          <p:cNvSpPr txBox="1"/>
          <p:nvPr/>
        </p:nvSpPr>
        <p:spPr>
          <a:xfrm>
            <a:off x="4196451" y="1609725"/>
            <a:ext cx="11355805" cy="13874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0" u="none" cap="none" strike="noStrike">
                <a:solidFill>
                  <a:srgbClr val="5B7496"/>
                </a:solidFill>
                <a:latin typeface="Ole"/>
                <a:ea typeface="Ole"/>
                <a:cs typeface="Ole"/>
                <a:sym typeface="Ole"/>
              </a:rPr>
              <a:t>Brantford's Industry and</a:t>
            </a:r>
            <a:endParaRPr/>
          </a:p>
        </p:txBody>
      </p:sp>
      <p:sp>
        <p:nvSpPr>
          <p:cNvPr id="87" name="Google Shape;87;p1"/>
          <p:cNvSpPr txBox="1"/>
          <p:nvPr/>
        </p:nvSpPr>
        <p:spPr>
          <a:xfrm>
            <a:off x="4507027" y="8362412"/>
            <a:ext cx="11045229" cy="5734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300" u="none" cap="none" strike="noStrike">
                <a:solidFill>
                  <a:srgbClr val="5B7496"/>
                </a:solidFill>
                <a:latin typeface="Ole"/>
                <a:ea typeface="Ole"/>
                <a:cs typeface="Ole"/>
                <a:sym typeface="Ole"/>
              </a:rPr>
              <a:t>Presented By The Canadian Industrial Heritage Centre</a:t>
            </a:r>
            <a:endParaRPr/>
          </a:p>
        </p:txBody>
      </p:sp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596127"/>
            <a:ext cx="5924450" cy="411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/>
          <p:nvPr/>
        </p:nvSpPr>
        <p:spPr>
          <a:xfrm>
            <a:off x="0" y="9134854"/>
            <a:ext cx="18288000" cy="1152146"/>
          </a:xfrm>
          <a:custGeom>
            <a:rect b="b" l="l" r="r" t="t"/>
            <a:pathLst>
              <a:path extrusionOk="0" h="420306" w="6671512">
                <a:moveTo>
                  <a:pt x="0" y="0"/>
                </a:moveTo>
                <a:lnTo>
                  <a:pt x="6671512" y="0"/>
                </a:lnTo>
                <a:lnTo>
                  <a:pt x="6671512" y="420306"/>
                </a:lnTo>
                <a:lnTo>
                  <a:pt x="0" y="420306"/>
                </a:lnTo>
                <a:close/>
              </a:path>
            </a:pathLst>
          </a:custGeom>
          <a:solidFill>
            <a:srgbClr val="5B7496">
              <a:alpha val="80000"/>
            </a:srgbClr>
          </a:solidFill>
          <a:ln>
            <a:noFill/>
          </a:ln>
        </p:spPr>
      </p:sp>
      <p:pic>
        <p:nvPicPr>
          <p:cNvPr id="94" name="Google Shape;94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04140" y="1636712"/>
            <a:ext cx="6867648" cy="6107628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2"/>
          <p:cNvSpPr txBox="1"/>
          <p:nvPr/>
        </p:nvSpPr>
        <p:spPr>
          <a:xfrm>
            <a:off x="1028700" y="447675"/>
            <a:ext cx="7604075" cy="13874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0" u="none" cap="none" strike="noStrike">
                <a:solidFill>
                  <a:srgbClr val="5B7496"/>
                </a:solidFill>
                <a:latin typeface="Ole"/>
                <a:ea typeface="Ole"/>
                <a:cs typeface="Ole"/>
                <a:sym typeface="Ole"/>
              </a:rPr>
              <a:t>Brantford Pottery</a:t>
            </a:r>
            <a:endParaRPr/>
          </a:p>
        </p:txBody>
      </p:sp>
      <p:sp>
        <p:nvSpPr>
          <p:cNvPr id="96" name="Google Shape;96;p2"/>
          <p:cNvSpPr txBox="1"/>
          <p:nvPr/>
        </p:nvSpPr>
        <p:spPr>
          <a:xfrm>
            <a:off x="487205" y="1949965"/>
            <a:ext cx="10116900" cy="245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88949" lvl="1" marL="1079499" marR="0" rtl="0" algn="l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Clr>
                <a:srgbClr val="5B7496"/>
              </a:buClr>
              <a:buSzPts val="4199"/>
              <a:buFont typeface="Times New Roman"/>
              <a:buChar char="•"/>
            </a:pPr>
            <a:r>
              <a:rPr i="0" lang="en-US" sz="4199" u="none" cap="none" strike="noStrike">
                <a:solidFill>
                  <a:srgbClr val="5B749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1850 Mr. Morton opened up the first stoneware factory in Canada, here in Brantford</a:t>
            </a:r>
            <a:endParaRPr sz="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7" name="Google Shape;97;p2"/>
          <p:cNvSpPr txBox="1"/>
          <p:nvPr/>
        </p:nvSpPr>
        <p:spPr>
          <a:xfrm>
            <a:off x="487205" y="4719101"/>
            <a:ext cx="10116900" cy="29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539749" lvl="1" marL="1079499" marR="0" rtl="0" algn="l">
              <a:lnSpc>
                <a:spcPct val="112002"/>
              </a:lnSpc>
              <a:spcBef>
                <a:spcPts val="0"/>
              </a:spcBef>
              <a:spcAft>
                <a:spcPts val="0"/>
              </a:spcAft>
              <a:buClr>
                <a:srgbClr val="5B7496"/>
              </a:buClr>
              <a:buSzPts val="4999"/>
              <a:buFont typeface="Arial"/>
              <a:buChar char="•"/>
            </a:pPr>
            <a:r>
              <a:rPr b="0" i="0" lang="en-US" sz="4999" u="none" cap="none" strike="noStrike">
                <a:solidFill>
                  <a:srgbClr val="5B7496"/>
                </a:solidFill>
                <a:latin typeface="Ole"/>
                <a:ea typeface="Ole"/>
                <a:cs typeface="Ole"/>
                <a:sym typeface="Ole"/>
              </a:rPr>
              <a:t> </a:t>
            </a:r>
            <a:r>
              <a:rPr i="0" lang="en-US" sz="4150" u="none" cap="none" strike="noStrike">
                <a:solidFill>
                  <a:srgbClr val="5B749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Brantford was one of the largest and most popular pottery manufacturers in Canada because it used machines instead of people</a:t>
            </a:r>
            <a:endParaRPr sz="415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8" name="Google Shape;98;p2"/>
          <p:cNvSpPr txBox="1"/>
          <p:nvPr/>
        </p:nvSpPr>
        <p:spPr>
          <a:xfrm>
            <a:off x="487205" y="7858640"/>
            <a:ext cx="148053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514349" lvl="1" marL="1079499" marR="0" rtl="0" algn="l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Clr>
                <a:srgbClr val="5B7496"/>
              </a:buClr>
              <a:buSzPts val="4599"/>
              <a:buFont typeface="Times New Roman"/>
              <a:buChar char="•"/>
            </a:pPr>
            <a:r>
              <a:rPr i="0" lang="en-US" sz="4599" u="none" cap="none" strike="noStrike">
                <a:solidFill>
                  <a:srgbClr val="5B749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All of the stoneware used cobalt blue paint</a:t>
            </a:r>
            <a:endParaRPr sz="1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9" name="Google Shape;99;p2"/>
          <p:cNvSpPr txBox="1"/>
          <p:nvPr/>
        </p:nvSpPr>
        <p:spPr>
          <a:xfrm>
            <a:off x="9887594" y="7627401"/>
            <a:ext cx="8300740" cy="2336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00" u="none" cap="none" strike="noStrike">
                <a:solidFill>
                  <a:srgbClr val="5B7496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https://www.invaluable.com/auction-lot/stamped-brantford-pottery-ontario-canada-decorate-117-c-01d4b008aa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"/>
          <p:cNvSpPr/>
          <p:nvPr/>
        </p:nvSpPr>
        <p:spPr>
          <a:xfrm>
            <a:off x="0" y="9134854"/>
            <a:ext cx="18288000" cy="1152146"/>
          </a:xfrm>
          <a:custGeom>
            <a:rect b="b" l="l" r="r" t="t"/>
            <a:pathLst>
              <a:path extrusionOk="0" h="420306" w="6671512">
                <a:moveTo>
                  <a:pt x="0" y="0"/>
                </a:moveTo>
                <a:lnTo>
                  <a:pt x="6671512" y="0"/>
                </a:lnTo>
                <a:lnTo>
                  <a:pt x="6671512" y="420306"/>
                </a:lnTo>
                <a:lnTo>
                  <a:pt x="0" y="420306"/>
                </a:lnTo>
                <a:close/>
              </a:path>
            </a:pathLst>
          </a:custGeom>
          <a:solidFill>
            <a:srgbClr val="5B7496">
              <a:alpha val="80000"/>
            </a:srgbClr>
          </a:solidFill>
          <a:ln>
            <a:noFill/>
          </a:ln>
        </p:spPr>
      </p:sp>
      <p:pic>
        <p:nvPicPr>
          <p:cNvPr id="105" name="Google Shape;105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314250" y="5596127"/>
            <a:ext cx="5924450" cy="411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222790" y="3446655"/>
            <a:ext cx="5065210" cy="1696845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3"/>
          <p:cNvSpPr txBox="1"/>
          <p:nvPr/>
        </p:nvSpPr>
        <p:spPr>
          <a:xfrm>
            <a:off x="338801" y="857250"/>
            <a:ext cx="17610398" cy="13874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0" u="none" cap="none" strike="noStrike">
                <a:solidFill>
                  <a:srgbClr val="5B7496"/>
                </a:solidFill>
                <a:latin typeface="Ole"/>
                <a:ea typeface="Ole"/>
                <a:cs typeface="Ole"/>
                <a:sym typeface="Ole"/>
              </a:rPr>
              <a:t>Why Make Salt-Glazed Pottery?</a:t>
            </a:r>
            <a:endParaRPr/>
          </a:p>
        </p:txBody>
      </p:sp>
      <p:sp>
        <p:nvSpPr>
          <p:cNvPr id="108" name="Google Shape;108;p3"/>
          <p:cNvSpPr txBox="1"/>
          <p:nvPr/>
        </p:nvSpPr>
        <p:spPr>
          <a:xfrm>
            <a:off x="338801" y="3388232"/>
            <a:ext cx="9676800" cy="50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47038" lvl="1" marL="906777" marR="0" rtl="0" algn="just">
              <a:lnSpc>
                <a:spcPct val="140009"/>
              </a:lnSpc>
              <a:spcBef>
                <a:spcPts val="0"/>
              </a:spcBef>
              <a:spcAft>
                <a:spcPts val="0"/>
              </a:spcAft>
              <a:buClr>
                <a:srgbClr val="5B7496"/>
              </a:buClr>
              <a:buSzPts val="4099"/>
              <a:buFont typeface="Times New Roman"/>
              <a:buChar char="•"/>
            </a:pPr>
            <a:r>
              <a:rPr i="0" lang="en-US" sz="4099" u="none" cap="none" strike="noStrike">
                <a:solidFill>
                  <a:srgbClr val="5B749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 safe food storage</a:t>
            </a:r>
            <a:endParaRPr sz="13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598168" lvl="2" marL="1813554" marR="0" rtl="0" algn="just">
              <a:lnSpc>
                <a:spcPct val="140009"/>
              </a:lnSpc>
              <a:spcBef>
                <a:spcPts val="0"/>
              </a:spcBef>
              <a:spcAft>
                <a:spcPts val="0"/>
              </a:spcAft>
              <a:buClr>
                <a:srgbClr val="5B7496"/>
              </a:buClr>
              <a:buSzPts val="4099"/>
              <a:buFont typeface="Times New Roman"/>
              <a:buChar char="⚬"/>
            </a:pPr>
            <a:r>
              <a:rPr i="0" lang="en-US" sz="4099" u="none" cap="none" strike="noStrike">
                <a:solidFill>
                  <a:srgbClr val="5B749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salt creates a barrier between the food stored in the pots and the clay</a:t>
            </a:r>
            <a:endParaRPr sz="13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673733" lvl="3" marL="2720330" marR="0" rtl="0" algn="just">
              <a:lnSpc>
                <a:spcPct val="140009"/>
              </a:lnSpc>
              <a:spcBef>
                <a:spcPts val="0"/>
              </a:spcBef>
              <a:spcAft>
                <a:spcPts val="0"/>
              </a:spcAft>
              <a:buClr>
                <a:srgbClr val="5B7496"/>
              </a:buClr>
              <a:buSzPts val="4099"/>
              <a:buFont typeface="Times New Roman"/>
              <a:buChar char="￭"/>
            </a:pPr>
            <a:r>
              <a:rPr i="0" lang="en-US" sz="4099" u="none" cap="none" strike="noStrike">
                <a:solidFill>
                  <a:srgbClr val="5B749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salt vaporized in the heat of the kiln and combines with the clay to create a glaze</a:t>
            </a:r>
            <a:endParaRPr sz="13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"/>
          <p:cNvSpPr/>
          <p:nvPr/>
        </p:nvSpPr>
        <p:spPr>
          <a:xfrm>
            <a:off x="0" y="9134854"/>
            <a:ext cx="18288000" cy="1152146"/>
          </a:xfrm>
          <a:custGeom>
            <a:rect b="b" l="l" r="r" t="t"/>
            <a:pathLst>
              <a:path extrusionOk="0" h="420306" w="6671512">
                <a:moveTo>
                  <a:pt x="0" y="0"/>
                </a:moveTo>
                <a:lnTo>
                  <a:pt x="6671512" y="0"/>
                </a:lnTo>
                <a:lnTo>
                  <a:pt x="6671512" y="420306"/>
                </a:lnTo>
                <a:lnTo>
                  <a:pt x="0" y="420306"/>
                </a:lnTo>
                <a:close/>
              </a:path>
            </a:pathLst>
          </a:custGeom>
          <a:solidFill>
            <a:srgbClr val="5B7496">
              <a:alpha val="80000"/>
            </a:srgbClr>
          </a:solidFill>
          <a:ln>
            <a:noFill/>
          </a:ln>
        </p:spPr>
      </p:sp>
      <p:pic>
        <p:nvPicPr>
          <p:cNvPr id="114" name="Google Shape;11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49050" y="3663949"/>
            <a:ext cx="6293811" cy="4950468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4"/>
          <p:cNvSpPr txBox="1"/>
          <p:nvPr/>
        </p:nvSpPr>
        <p:spPr>
          <a:xfrm>
            <a:off x="1028700" y="857250"/>
            <a:ext cx="12507967" cy="13874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0" u="none" cap="none" strike="noStrike">
                <a:solidFill>
                  <a:srgbClr val="5B7496"/>
                </a:solidFill>
                <a:latin typeface="Ole"/>
                <a:ea typeface="Ole"/>
                <a:cs typeface="Ole"/>
                <a:sym typeface="Ole"/>
              </a:rPr>
              <a:t>What about other cultures?</a:t>
            </a:r>
            <a:endParaRPr/>
          </a:p>
        </p:txBody>
      </p:sp>
      <p:sp>
        <p:nvSpPr>
          <p:cNvPr id="116" name="Google Shape;116;p4"/>
          <p:cNvSpPr txBox="1"/>
          <p:nvPr/>
        </p:nvSpPr>
        <p:spPr>
          <a:xfrm>
            <a:off x="649056" y="3330948"/>
            <a:ext cx="10927500" cy="245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53388" lvl="1" marL="906777" marR="0" rtl="0" algn="l">
              <a:lnSpc>
                <a:spcPct val="140009"/>
              </a:lnSpc>
              <a:spcBef>
                <a:spcPts val="0"/>
              </a:spcBef>
              <a:spcAft>
                <a:spcPts val="0"/>
              </a:spcAft>
              <a:buClr>
                <a:srgbClr val="5B7496"/>
              </a:buClr>
              <a:buSzPts val="4199"/>
              <a:buFont typeface="Times New Roman"/>
              <a:buChar char="•"/>
            </a:pPr>
            <a:r>
              <a:rPr i="0" lang="en-US" sz="4199" u="none" cap="none" strike="noStrike">
                <a:solidFill>
                  <a:srgbClr val="5B749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Rather than making the salt-glazed pottery like the factory in Brantford, the Anishinaabe made Birchbark containers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7" name="Google Shape;117;p4"/>
          <p:cNvSpPr txBox="1"/>
          <p:nvPr/>
        </p:nvSpPr>
        <p:spPr>
          <a:xfrm>
            <a:off x="7863569" y="8585842"/>
            <a:ext cx="10133807" cy="2641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5B7496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http://projects.leadr.msu.edu/indigenouswomen/exhibits/show/four-views-of-a-birchbark-cont/wiigwaasi-makak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"/>
          <p:cNvSpPr/>
          <p:nvPr/>
        </p:nvSpPr>
        <p:spPr>
          <a:xfrm>
            <a:off x="0" y="9134854"/>
            <a:ext cx="18288000" cy="1152146"/>
          </a:xfrm>
          <a:custGeom>
            <a:rect b="b" l="l" r="r" t="t"/>
            <a:pathLst>
              <a:path extrusionOk="0" h="420306" w="6671512">
                <a:moveTo>
                  <a:pt x="0" y="0"/>
                </a:moveTo>
                <a:lnTo>
                  <a:pt x="6671512" y="0"/>
                </a:lnTo>
                <a:lnTo>
                  <a:pt x="6671512" y="420306"/>
                </a:lnTo>
                <a:lnTo>
                  <a:pt x="0" y="420306"/>
                </a:lnTo>
                <a:close/>
              </a:path>
            </a:pathLst>
          </a:custGeom>
          <a:solidFill>
            <a:srgbClr val="5B7496">
              <a:alpha val="80000"/>
            </a:srgbClr>
          </a:solidFill>
          <a:ln>
            <a:noFill/>
          </a:ln>
        </p:spPr>
      </p:sp>
      <p:pic>
        <p:nvPicPr>
          <p:cNvPr id="123" name="Google Shape;123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90239" y="2609849"/>
            <a:ext cx="6469061" cy="5589269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5"/>
          <p:cNvSpPr txBox="1"/>
          <p:nvPr/>
        </p:nvSpPr>
        <p:spPr>
          <a:xfrm>
            <a:off x="1028700" y="857250"/>
            <a:ext cx="12507967" cy="13874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0" u="none" cap="none" strike="noStrike">
                <a:solidFill>
                  <a:srgbClr val="5B7496"/>
                </a:solidFill>
                <a:latin typeface="Ole"/>
                <a:ea typeface="Ole"/>
                <a:cs typeface="Ole"/>
                <a:sym typeface="Ole"/>
              </a:rPr>
              <a:t>Birch Bark Boxes</a:t>
            </a:r>
            <a:endParaRPr/>
          </a:p>
        </p:txBody>
      </p:sp>
      <p:sp>
        <p:nvSpPr>
          <p:cNvPr id="125" name="Google Shape;125;p5"/>
          <p:cNvSpPr txBox="1"/>
          <p:nvPr/>
        </p:nvSpPr>
        <p:spPr>
          <a:xfrm>
            <a:off x="597864" y="3306099"/>
            <a:ext cx="7977900" cy="15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64183" lvl="1" marL="928366" marR="0" rtl="0" algn="l">
              <a:lnSpc>
                <a:spcPct val="140009"/>
              </a:lnSpc>
              <a:spcBef>
                <a:spcPts val="0"/>
              </a:spcBef>
              <a:spcAft>
                <a:spcPts val="0"/>
              </a:spcAft>
              <a:buClr>
                <a:srgbClr val="5B7496"/>
              </a:buClr>
              <a:buSzPts val="4299"/>
              <a:buFont typeface="Times New Roman"/>
              <a:buChar char="•"/>
            </a:pPr>
            <a:r>
              <a:rPr i="0" lang="en-US" sz="4299" u="none" cap="none" strike="noStrike">
                <a:solidFill>
                  <a:srgbClr val="5B749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These containers were made from the bark of birch trees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6" name="Google Shape;126;p5"/>
          <p:cNvSpPr txBox="1"/>
          <p:nvPr/>
        </p:nvSpPr>
        <p:spPr>
          <a:xfrm>
            <a:off x="9999365" y="8522968"/>
            <a:ext cx="8050808" cy="3562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5B7496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https://northernwoodlands.org/articles/article/getting-to-know-bark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6"/>
          <p:cNvSpPr/>
          <p:nvPr/>
        </p:nvSpPr>
        <p:spPr>
          <a:xfrm>
            <a:off x="0" y="9134854"/>
            <a:ext cx="18288000" cy="1152146"/>
          </a:xfrm>
          <a:custGeom>
            <a:rect b="b" l="l" r="r" t="t"/>
            <a:pathLst>
              <a:path extrusionOk="0" h="420306" w="6671512">
                <a:moveTo>
                  <a:pt x="0" y="0"/>
                </a:moveTo>
                <a:lnTo>
                  <a:pt x="6671512" y="0"/>
                </a:lnTo>
                <a:lnTo>
                  <a:pt x="6671512" y="420306"/>
                </a:lnTo>
                <a:lnTo>
                  <a:pt x="0" y="420306"/>
                </a:lnTo>
                <a:close/>
              </a:path>
            </a:pathLst>
          </a:custGeom>
          <a:solidFill>
            <a:srgbClr val="5B7496">
              <a:alpha val="80000"/>
            </a:srgbClr>
          </a:solidFill>
          <a:ln>
            <a:noFill/>
          </a:ln>
        </p:spPr>
      </p:sp>
      <p:pic>
        <p:nvPicPr>
          <p:cNvPr id="132" name="Google Shape;132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666976" y="6172200"/>
            <a:ext cx="3621024" cy="411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666976" y="762802"/>
            <a:ext cx="3026530" cy="1747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967953" y="7084293"/>
            <a:ext cx="1857297" cy="1593898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6"/>
          <p:cNvSpPr txBox="1"/>
          <p:nvPr/>
        </p:nvSpPr>
        <p:spPr>
          <a:xfrm>
            <a:off x="4809819" y="3396148"/>
            <a:ext cx="9273600" cy="41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5199" u="none" cap="none" strike="noStrike">
                <a:solidFill>
                  <a:srgbClr val="5B749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are some similarities and differences between Morton's pottery and the Anishinaabe Birch bark containers?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6" name="Google Shape;136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255326" y="5282733"/>
            <a:ext cx="2874659" cy="2949744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6"/>
          <p:cNvSpPr txBox="1"/>
          <p:nvPr/>
        </p:nvSpPr>
        <p:spPr>
          <a:xfrm>
            <a:off x="1028700" y="857250"/>
            <a:ext cx="3327911" cy="13874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0" u="none" cap="none" strike="noStrike">
                <a:solidFill>
                  <a:srgbClr val="5B7496"/>
                </a:solidFill>
                <a:latin typeface="Ole"/>
                <a:ea typeface="Ole"/>
                <a:cs typeface="Ole"/>
                <a:sym typeface="Ole"/>
              </a:rPr>
              <a:t>Discuss: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7"/>
          <p:cNvSpPr/>
          <p:nvPr/>
        </p:nvSpPr>
        <p:spPr>
          <a:xfrm>
            <a:off x="0" y="9134854"/>
            <a:ext cx="18288000" cy="1152146"/>
          </a:xfrm>
          <a:custGeom>
            <a:rect b="b" l="l" r="r" t="t"/>
            <a:pathLst>
              <a:path extrusionOk="0" h="420306" w="6671512">
                <a:moveTo>
                  <a:pt x="0" y="0"/>
                </a:moveTo>
                <a:lnTo>
                  <a:pt x="6671512" y="0"/>
                </a:lnTo>
                <a:lnTo>
                  <a:pt x="6671512" y="420306"/>
                </a:lnTo>
                <a:lnTo>
                  <a:pt x="0" y="420306"/>
                </a:lnTo>
                <a:close/>
              </a:path>
            </a:pathLst>
          </a:custGeom>
          <a:solidFill>
            <a:srgbClr val="5B7496">
              <a:alpha val="80000"/>
            </a:srgbClr>
          </a:solidFill>
          <a:ln>
            <a:noFill/>
          </a:ln>
        </p:spPr>
      </p:sp>
      <p:pic>
        <p:nvPicPr>
          <p:cNvPr id="143" name="Google Shape;143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093278" y="387516"/>
            <a:ext cx="2491275" cy="24983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28700" y="6463348"/>
            <a:ext cx="2753212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111998" y="4680404"/>
            <a:ext cx="2596065" cy="41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7"/>
          <p:cNvSpPr txBox="1"/>
          <p:nvPr/>
        </p:nvSpPr>
        <p:spPr>
          <a:xfrm>
            <a:off x="1028700" y="857250"/>
            <a:ext cx="3327911" cy="13874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0" u="none" cap="none" strike="noStrike">
                <a:solidFill>
                  <a:srgbClr val="5B7496"/>
                </a:solidFill>
                <a:latin typeface="Ole"/>
                <a:ea typeface="Ole"/>
                <a:cs typeface="Ole"/>
                <a:sym typeface="Ole"/>
              </a:rPr>
              <a:t>Discuss:</a:t>
            </a:r>
            <a:endParaRPr/>
          </a:p>
        </p:txBody>
      </p:sp>
      <p:sp>
        <p:nvSpPr>
          <p:cNvPr id="147" name="Google Shape;147;p7"/>
          <p:cNvSpPr txBox="1"/>
          <p:nvPr/>
        </p:nvSpPr>
        <p:spPr>
          <a:xfrm>
            <a:off x="4809819" y="3718877"/>
            <a:ext cx="9273600" cy="304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5199" u="none" cap="none" strike="noStrike">
                <a:solidFill>
                  <a:srgbClr val="5B749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How did the science behind salt-glaze help improve the lives of people in the 19th century?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8"/>
          <p:cNvSpPr txBox="1"/>
          <p:nvPr/>
        </p:nvSpPr>
        <p:spPr>
          <a:xfrm>
            <a:off x="338801" y="857250"/>
            <a:ext cx="17610398" cy="13874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0" u="none" cap="none" strike="noStrike">
                <a:solidFill>
                  <a:srgbClr val="5B7496"/>
                </a:solidFill>
                <a:latin typeface="Ole"/>
                <a:ea typeface="Ole"/>
                <a:cs typeface="Ole"/>
                <a:sym typeface="Ole"/>
              </a:rPr>
              <a:t>Activity</a:t>
            </a:r>
            <a:endParaRPr/>
          </a:p>
        </p:txBody>
      </p:sp>
      <p:sp>
        <p:nvSpPr>
          <p:cNvPr id="153" name="Google Shape;153;p8"/>
          <p:cNvSpPr/>
          <p:nvPr/>
        </p:nvSpPr>
        <p:spPr>
          <a:xfrm>
            <a:off x="0" y="9134854"/>
            <a:ext cx="18288000" cy="1152146"/>
          </a:xfrm>
          <a:custGeom>
            <a:rect b="b" l="l" r="r" t="t"/>
            <a:pathLst>
              <a:path extrusionOk="0" h="420306" w="6671512">
                <a:moveTo>
                  <a:pt x="0" y="0"/>
                </a:moveTo>
                <a:lnTo>
                  <a:pt x="6671512" y="0"/>
                </a:lnTo>
                <a:lnTo>
                  <a:pt x="6671512" y="420306"/>
                </a:lnTo>
                <a:lnTo>
                  <a:pt x="0" y="420306"/>
                </a:lnTo>
                <a:close/>
              </a:path>
            </a:pathLst>
          </a:custGeom>
          <a:solidFill>
            <a:srgbClr val="5B7496">
              <a:alpha val="80000"/>
            </a:srgbClr>
          </a:solidFill>
          <a:ln>
            <a:noFill/>
          </a:ln>
        </p:spPr>
      </p:sp>
      <p:pic>
        <p:nvPicPr>
          <p:cNvPr id="154" name="Google Shape;154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05649" y="3436811"/>
            <a:ext cx="2292484" cy="25731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44159" y="3119440"/>
            <a:ext cx="1599682" cy="2847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293071" y="2485757"/>
            <a:ext cx="3034665" cy="41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8"/>
          <p:cNvSpPr txBox="1"/>
          <p:nvPr/>
        </p:nvSpPr>
        <p:spPr>
          <a:xfrm>
            <a:off x="1960644" y="6610082"/>
            <a:ext cx="3782493" cy="8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999" u="none" cap="none" strike="noStrike">
                <a:solidFill>
                  <a:srgbClr val="5B7496"/>
                </a:solidFill>
                <a:latin typeface="Ole"/>
                <a:ea typeface="Ole"/>
                <a:cs typeface="Ole"/>
                <a:sym typeface="Ole"/>
              </a:rPr>
              <a:t>Create</a:t>
            </a:r>
            <a:endParaRPr/>
          </a:p>
        </p:txBody>
      </p:sp>
      <p:sp>
        <p:nvSpPr>
          <p:cNvPr id="158" name="Google Shape;158;p8"/>
          <p:cNvSpPr txBox="1"/>
          <p:nvPr/>
        </p:nvSpPr>
        <p:spPr>
          <a:xfrm>
            <a:off x="11921533" y="6724382"/>
            <a:ext cx="5490162" cy="8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999" u="none" cap="none" strike="noStrike">
                <a:solidFill>
                  <a:srgbClr val="5B7496"/>
                </a:solidFill>
                <a:latin typeface="Ole"/>
                <a:ea typeface="Ole"/>
                <a:cs typeface="Ole"/>
                <a:sym typeface="Ole"/>
              </a:rPr>
              <a:t>Paint</a:t>
            </a:r>
            <a:endParaRPr/>
          </a:p>
        </p:txBody>
      </p:sp>
      <p:sp>
        <p:nvSpPr>
          <p:cNvPr id="159" name="Google Shape;159;p8"/>
          <p:cNvSpPr txBox="1"/>
          <p:nvPr/>
        </p:nvSpPr>
        <p:spPr>
          <a:xfrm>
            <a:off x="7283615" y="6610082"/>
            <a:ext cx="3720770" cy="8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999" u="none" cap="none" strike="noStrike">
                <a:solidFill>
                  <a:srgbClr val="5B7496"/>
                </a:solidFill>
                <a:latin typeface="Ole"/>
                <a:ea typeface="Ole"/>
                <a:cs typeface="Ole"/>
                <a:sym typeface="Ole"/>
              </a:rPr>
              <a:t>Add</a:t>
            </a:r>
            <a:endParaRPr/>
          </a:p>
        </p:txBody>
      </p:sp>
      <p:sp>
        <p:nvSpPr>
          <p:cNvPr id="160" name="Google Shape;160;p8"/>
          <p:cNvSpPr txBox="1"/>
          <p:nvPr/>
        </p:nvSpPr>
        <p:spPr>
          <a:xfrm>
            <a:off x="6090304" y="7826107"/>
            <a:ext cx="6107391" cy="6064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500" u="none" cap="none" strike="noStrike">
                <a:solidFill>
                  <a:srgbClr val="5B7496"/>
                </a:solidFill>
                <a:latin typeface="Ole"/>
                <a:ea typeface="Ole"/>
                <a:cs typeface="Ole"/>
                <a:sym typeface="Ole"/>
              </a:rPr>
              <a:t>your salt</a:t>
            </a:r>
            <a:endParaRPr/>
          </a:p>
        </p:txBody>
      </p:sp>
      <p:sp>
        <p:nvSpPr>
          <p:cNvPr id="161" name="Google Shape;161;p8"/>
          <p:cNvSpPr txBox="1"/>
          <p:nvPr/>
        </p:nvSpPr>
        <p:spPr>
          <a:xfrm>
            <a:off x="1028700" y="7826107"/>
            <a:ext cx="6107391" cy="6064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500" u="none" cap="none" strike="noStrike">
                <a:solidFill>
                  <a:srgbClr val="5B7496"/>
                </a:solidFill>
                <a:latin typeface="Ole"/>
                <a:ea typeface="Ole"/>
                <a:cs typeface="Ole"/>
                <a:sym typeface="Ole"/>
              </a:rPr>
              <a:t>Your pot</a:t>
            </a:r>
            <a:endParaRPr/>
          </a:p>
        </p:txBody>
      </p:sp>
      <p:sp>
        <p:nvSpPr>
          <p:cNvPr id="162" name="Google Shape;162;p8"/>
          <p:cNvSpPr txBox="1"/>
          <p:nvPr/>
        </p:nvSpPr>
        <p:spPr>
          <a:xfrm>
            <a:off x="11612919" y="7738421"/>
            <a:ext cx="6107391" cy="6064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500" u="none" cap="none" strike="noStrike">
                <a:solidFill>
                  <a:srgbClr val="5B7496"/>
                </a:solidFill>
                <a:latin typeface="Ole"/>
                <a:ea typeface="Ole"/>
                <a:cs typeface="Ole"/>
                <a:sym typeface="Ole"/>
              </a:rPr>
              <a:t>Your blue design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</cp:coreProperties>
</file>