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Abril Fatface"/>
      <p:regular r:id="rId18"/>
    </p:embeddedFont>
    <p:embeddedFont>
      <p:font typeface="Raleway Black"/>
      <p:bold r:id="rId19"/>
      <p:boldItalic r:id="rId20"/>
    </p:embeddedFont>
    <p:embeddedFont>
      <p:font typeface="Open Sans ExtraBold"/>
      <p:bold r:id="rId21"/>
      <p:boldItalic r:id="rId22"/>
    </p:embeddedFont>
    <p:embeddedFont>
      <p:font typeface="Merriweather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iMPvcm3VFEKgM9gT6CHXswWWJp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Black-boldItalic.fntdata"/><Relationship Id="rId22" Type="http://schemas.openxmlformats.org/officeDocument/2006/relationships/font" Target="fonts/OpenSansExtraBold-boldItalic.fntdata"/><Relationship Id="rId21" Type="http://schemas.openxmlformats.org/officeDocument/2006/relationships/font" Target="fonts/OpenSansExtraBold-bold.fntdata"/><Relationship Id="rId24" Type="http://schemas.openxmlformats.org/officeDocument/2006/relationships/font" Target="fonts/Merriweather-bold.fntdata"/><Relationship Id="rId23" Type="http://schemas.openxmlformats.org/officeDocument/2006/relationships/font" Target="fonts/Merriweath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boldItalic.fntdata"/><Relationship Id="rId25" Type="http://schemas.openxmlformats.org/officeDocument/2006/relationships/font" Target="fonts/Merriweather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RalewayBlack-bold.fntdata"/><Relationship Id="rId18" Type="http://schemas.openxmlformats.org/officeDocument/2006/relationships/font" Target="fonts/AbrilFatfac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22.07.2022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Brainstorm: how would people get around, how would they buy the things they needed, what kind of jobs did they have?</a:t>
            </a:r>
            <a:endParaRPr/>
          </a:p>
        </p:txBody>
      </p:sp>
      <p:sp>
        <p:nvSpPr>
          <p:cNvPr id="103" name="Google Shape;103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22.07.2022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a postcard of Colborne Street from the early 1900's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Let's be historians!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 you see? What can we learn about this time just from this artifact? How did people get around? What did they wear? What did the buildings look like?</a:t>
            </a:r>
            <a:endParaRPr/>
          </a:p>
        </p:txBody>
      </p:sp>
      <p:sp>
        <p:nvSpPr>
          <p:cNvPr id="114" name="Google Shape;114;p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22.07.2022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modern times, to meet our needs of clothing, food, and other things we might order online or go into a big store. 100 years ago you bought your clothes directly from the person who made them, or some items directly from a local grocer.</a:t>
            </a:r>
            <a:endParaRPr/>
          </a:p>
        </p:txBody>
      </p:sp>
      <p:sp>
        <p:nvSpPr>
          <p:cNvPr id="130" name="Google Shape;130;p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22.07.2022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One example of a grocer is the store owned by A. Watts. He started with a small grocery store in Brantford where he also sold soap and candles, and eventually he got so popular he made a factory just to make soap!</a:t>
            </a:r>
            <a:endParaRPr/>
          </a:p>
        </p:txBody>
      </p:sp>
      <p:sp>
        <p:nvSpPr>
          <p:cNvPr id="161" name="Google Shape;161;p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22.07.2022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Let's learn some more things about soap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the video doesn't play: https://www.youtube.com/watch?v=xAAjfdiLVLs</a:t>
            </a:r>
            <a:endParaRPr/>
          </a:p>
        </p:txBody>
      </p:sp>
      <p:sp>
        <p:nvSpPr>
          <p:cNvPr id="201" name="Google Shape;201;p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22.07.2022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Now we can pretend that we're A. Watts and we can make our own soap! </a:t>
            </a:r>
            <a:endParaRPr/>
          </a:p>
        </p:txBody>
      </p:sp>
      <p:sp>
        <p:nvSpPr>
          <p:cNvPr id="211" name="Google Shape;211;p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5.png"/><Relationship Id="rId11" Type="http://schemas.openxmlformats.org/officeDocument/2006/relationships/image" Target="../media/image17.png"/><Relationship Id="rId10" Type="http://schemas.openxmlformats.org/officeDocument/2006/relationships/image" Target="../media/image19.png"/><Relationship Id="rId9" Type="http://schemas.openxmlformats.org/officeDocument/2006/relationships/image" Target="../media/image27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25.png"/><Relationship Id="rId13" Type="http://schemas.openxmlformats.org/officeDocument/2006/relationships/image" Target="../media/image33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Relationship Id="rId4" Type="http://schemas.openxmlformats.org/officeDocument/2006/relationships/image" Target="../media/image20.png"/><Relationship Id="rId9" Type="http://schemas.openxmlformats.org/officeDocument/2006/relationships/image" Target="../media/image30.png"/><Relationship Id="rId15" Type="http://schemas.openxmlformats.org/officeDocument/2006/relationships/image" Target="../media/image31.png"/><Relationship Id="rId14" Type="http://schemas.openxmlformats.org/officeDocument/2006/relationships/image" Target="../media/image41.png"/><Relationship Id="rId17" Type="http://schemas.openxmlformats.org/officeDocument/2006/relationships/image" Target="../media/image36.png"/><Relationship Id="rId16" Type="http://schemas.openxmlformats.org/officeDocument/2006/relationships/image" Target="../media/image34.png"/><Relationship Id="rId5" Type="http://schemas.openxmlformats.org/officeDocument/2006/relationships/image" Target="../media/image18.png"/><Relationship Id="rId6" Type="http://schemas.openxmlformats.org/officeDocument/2006/relationships/image" Target="../media/image12.png"/><Relationship Id="rId18" Type="http://schemas.openxmlformats.org/officeDocument/2006/relationships/image" Target="../media/image42.png"/><Relationship Id="rId7" Type="http://schemas.openxmlformats.org/officeDocument/2006/relationships/image" Target="../media/image27.png"/><Relationship Id="rId8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xAAjfdiLVLs" TargetMode="External"/><Relationship Id="rId4" Type="http://schemas.openxmlformats.org/officeDocument/2006/relationships/image" Target="../media/image3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png"/><Relationship Id="rId4" Type="http://schemas.openxmlformats.org/officeDocument/2006/relationships/image" Target="../media/image45.png"/><Relationship Id="rId5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AD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4428859" y="6042379"/>
            <a:ext cx="9228577" cy="1786065"/>
          </a:xfrm>
          <a:custGeom>
            <a:rect b="b" l="l" r="r" t="t"/>
            <a:pathLst>
              <a:path extrusionOk="0" h="651561" w="3366610">
                <a:moveTo>
                  <a:pt x="0" y="0"/>
                </a:moveTo>
                <a:lnTo>
                  <a:pt x="3366610" y="0"/>
                </a:lnTo>
                <a:lnTo>
                  <a:pt x="3366610" y="651561"/>
                </a:lnTo>
                <a:lnTo>
                  <a:pt x="0" y="651561"/>
                </a:lnTo>
                <a:close/>
              </a:path>
            </a:pathLst>
          </a:custGeom>
          <a:solidFill>
            <a:srgbClr val="F13266"/>
          </a:solid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5217781" y="1334590"/>
            <a:ext cx="7680648" cy="4909874"/>
          </a:xfrm>
          <a:custGeom>
            <a:rect b="b" l="l" r="r" t="t"/>
            <a:pathLst>
              <a:path extrusionOk="0" h="2642233" w="4133316">
                <a:moveTo>
                  <a:pt x="0" y="0"/>
                </a:moveTo>
                <a:lnTo>
                  <a:pt x="4133316" y="0"/>
                </a:lnTo>
                <a:lnTo>
                  <a:pt x="4133316" y="2642233"/>
                </a:lnTo>
                <a:lnTo>
                  <a:pt x="0" y="2642233"/>
                </a:lnTo>
                <a:close/>
              </a:path>
            </a:pathLst>
          </a:custGeom>
          <a:solidFill>
            <a:srgbClr val="F13266"/>
          </a:solidFill>
          <a:ln>
            <a:noFill/>
          </a:ln>
        </p:spPr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1793" y="-233503"/>
            <a:ext cx="5389574" cy="2524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769" y="2682184"/>
            <a:ext cx="5389574" cy="252440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5699000" y="1501024"/>
            <a:ext cx="6813300" cy="4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Community, History, and Soap</a:t>
            </a:r>
            <a:endParaRPr sz="400"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49340" y="276940"/>
            <a:ext cx="390531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6272343" y="8286285"/>
            <a:ext cx="5743200" cy="17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64" u="none" cap="none" strike="noStrike">
                <a:solidFill>
                  <a:srgbClr val="000000"/>
                </a:solidFill>
                <a:latin typeface="Raleway Black"/>
                <a:ea typeface="Raleway Black"/>
                <a:cs typeface="Raleway Black"/>
                <a:sym typeface="Raleway Black"/>
              </a:rPr>
              <a:t>BY THE CANADIAN INDUSTRIAL HERITAGE CENTRE</a:t>
            </a:r>
            <a:endParaRPr sz="1100"/>
          </a:p>
        </p:txBody>
      </p:sp>
      <p:sp>
        <p:nvSpPr>
          <p:cNvPr id="95" name="Google Shape;95;p1"/>
          <p:cNvSpPr txBox="1"/>
          <p:nvPr/>
        </p:nvSpPr>
        <p:spPr>
          <a:xfrm>
            <a:off x="5737350" y="6084638"/>
            <a:ext cx="68133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600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in Brantford</a:t>
            </a:r>
            <a:endParaRPr sz="100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938268">
            <a:off x="12538729" y="6243511"/>
            <a:ext cx="5389574" cy="2524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45714" y="8796007"/>
            <a:ext cx="5389574" cy="2524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DEB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30025"/>
            <a:ext cx="18434800" cy="72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8234" y="6670294"/>
            <a:ext cx="5991531" cy="361670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489698" y="2009775"/>
            <a:ext cx="16769602" cy="3133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What did the community look like 100 years ago?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5734" l="0" r="0" t="573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DEB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30025"/>
            <a:ext cx="18497725" cy="72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8234" y="6670294"/>
            <a:ext cx="5991531" cy="361670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/>
        </p:nvSpPr>
        <p:spPr>
          <a:xfrm>
            <a:off x="489698" y="2009775"/>
            <a:ext cx="16769602" cy="3133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How did this community meet their needs?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 b="7786" l="0" r="0" t="778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3829" y="-1778944"/>
            <a:ext cx="14000568" cy="12065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22536" y="-1778944"/>
            <a:ext cx="14000568" cy="12065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28989" y="-1883835"/>
            <a:ext cx="10950899" cy="899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474620" y="2981073"/>
            <a:ext cx="5813380" cy="5401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328989" y="2118953"/>
            <a:ext cx="7182671" cy="647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24759" y="2326750"/>
            <a:ext cx="7638483" cy="626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77748" y="5949840"/>
            <a:ext cx="5907964" cy="330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335871" y="7377160"/>
            <a:ext cx="7315200" cy="3380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895586" y="6388763"/>
            <a:ext cx="3030294" cy="22203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5"/>
          <p:cNvGrpSpPr/>
          <p:nvPr/>
        </p:nvGrpSpPr>
        <p:grpSpPr>
          <a:xfrm>
            <a:off x="1060596" y="646992"/>
            <a:ext cx="2804091" cy="1394431"/>
            <a:chOff x="0" y="-19050"/>
            <a:chExt cx="1672785" cy="831850"/>
          </a:xfrm>
        </p:grpSpPr>
        <p:sp>
          <p:nvSpPr>
            <p:cNvPr id="144" name="Google Shape;144;p5"/>
            <p:cNvSpPr/>
            <p:nvPr/>
          </p:nvSpPr>
          <p:spPr>
            <a:xfrm>
              <a:off x="0" y="0"/>
              <a:ext cx="1672785" cy="812800"/>
            </a:xfrm>
            <a:custGeom>
              <a:rect b="b" l="l" r="r" t="t"/>
              <a:pathLst>
                <a:path extrusionOk="0" h="812800" w="1672785">
                  <a:moveTo>
                    <a:pt x="159336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733382"/>
                  </a:lnTo>
                  <a:cubicBezTo>
                    <a:pt x="43699" y="733382"/>
                    <a:pt x="79418" y="768721"/>
                    <a:pt x="79418" y="812800"/>
                  </a:cubicBezTo>
                  <a:lnTo>
                    <a:pt x="1593367" y="812800"/>
                  </a:lnTo>
                  <a:cubicBezTo>
                    <a:pt x="1593367" y="769101"/>
                    <a:pt x="1628706" y="733382"/>
                    <a:pt x="1672785" y="733382"/>
                  </a:cubicBezTo>
                  <a:lnTo>
                    <a:pt x="1672785" y="79418"/>
                  </a:lnTo>
                  <a:cubicBezTo>
                    <a:pt x="1629086" y="79418"/>
                    <a:pt x="1593367" y="44079"/>
                    <a:pt x="1593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5"/>
          <p:cNvSpPr txBox="1"/>
          <p:nvPr/>
        </p:nvSpPr>
        <p:spPr>
          <a:xfrm>
            <a:off x="1599240" y="869002"/>
            <a:ext cx="1820582" cy="887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sng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shops</a:t>
            </a:r>
            <a:endParaRPr/>
          </a:p>
        </p:txBody>
      </p:sp>
      <p:grpSp>
        <p:nvGrpSpPr>
          <p:cNvPr id="147" name="Google Shape;147;p5"/>
          <p:cNvGrpSpPr/>
          <p:nvPr/>
        </p:nvGrpSpPr>
        <p:grpSpPr>
          <a:xfrm>
            <a:off x="7741954" y="724522"/>
            <a:ext cx="2804091" cy="1394431"/>
            <a:chOff x="0" y="-19050"/>
            <a:chExt cx="1672785" cy="831850"/>
          </a:xfrm>
        </p:grpSpPr>
        <p:sp>
          <p:nvSpPr>
            <p:cNvPr id="148" name="Google Shape;148;p5"/>
            <p:cNvSpPr/>
            <p:nvPr/>
          </p:nvSpPr>
          <p:spPr>
            <a:xfrm>
              <a:off x="0" y="0"/>
              <a:ext cx="1672785" cy="812800"/>
            </a:xfrm>
            <a:custGeom>
              <a:rect b="b" l="l" r="r" t="t"/>
              <a:pathLst>
                <a:path extrusionOk="0" h="812800" w="1672785">
                  <a:moveTo>
                    <a:pt x="159336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733382"/>
                  </a:lnTo>
                  <a:cubicBezTo>
                    <a:pt x="43699" y="733382"/>
                    <a:pt x="79418" y="768721"/>
                    <a:pt x="79418" y="812800"/>
                  </a:cubicBezTo>
                  <a:lnTo>
                    <a:pt x="1593367" y="812800"/>
                  </a:lnTo>
                  <a:cubicBezTo>
                    <a:pt x="1593367" y="769101"/>
                    <a:pt x="1628706" y="733382"/>
                    <a:pt x="1672785" y="733382"/>
                  </a:cubicBezTo>
                  <a:lnTo>
                    <a:pt x="1672785" y="79418"/>
                  </a:lnTo>
                  <a:cubicBezTo>
                    <a:pt x="1629086" y="79418"/>
                    <a:pt x="1593367" y="44079"/>
                    <a:pt x="1593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5"/>
          <p:cNvSpPr txBox="1"/>
          <p:nvPr/>
        </p:nvSpPr>
        <p:spPr>
          <a:xfrm>
            <a:off x="7273029" y="946532"/>
            <a:ext cx="3741942" cy="887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sng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grocers</a:t>
            </a:r>
            <a:endParaRPr/>
          </a:p>
        </p:txBody>
      </p:sp>
      <p:sp>
        <p:nvSpPr>
          <p:cNvPr id="151" name="Google Shape;151;p5"/>
          <p:cNvSpPr txBox="1"/>
          <p:nvPr/>
        </p:nvSpPr>
        <p:spPr>
          <a:xfrm>
            <a:off x="5402058" y="2149793"/>
            <a:ext cx="3741942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6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" name="Google Shape;152;p5"/>
          <p:cNvGrpSpPr/>
          <p:nvPr/>
        </p:nvGrpSpPr>
        <p:grpSpPr>
          <a:xfrm>
            <a:off x="14237560" y="1335751"/>
            <a:ext cx="2804091" cy="1394431"/>
            <a:chOff x="0" y="-19050"/>
            <a:chExt cx="1672785" cy="831850"/>
          </a:xfrm>
        </p:grpSpPr>
        <p:sp>
          <p:nvSpPr>
            <p:cNvPr id="153" name="Google Shape;153;p5"/>
            <p:cNvSpPr/>
            <p:nvPr/>
          </p:nvSpPr>
          <p:spPr>
            <a:xfrm>
              <a:off x="0" y="0"/>
              <a:ext cx="1672785" cy="812800"/>
            </a:xfrm>
            <a:custGeom>
              <a:rect b="b" l="l" r="r" t="t"/>
              <a:pathLst>
                <a:path extrusionOk="0" h="812800" w="1672785">
                  <a:moveTo>
                    <a:pt x="159336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733382"/>
                  </a:lnTo>
                  <a:cubicBezTo>
                    <a:pt x="43699" y="733382"/>
                    <a:pt x="79418" y="768721"/>
                    <a:pt x="79418" y="812800"/>
                  </a:cubicBezTo>
                  <a:lnTo>
                    <a:pt x="1593367" y="812800"/>
                  </a:lnTo>
                  <a:cubicBezTo>
                    <a:pt x="1593367" y="769101"/>
                    <a:pt x="1628706" y="733382"/>
                    <a:pt x="1672785" y="733382"/>
                  </a:cubicBezTo>
                  <a:lnTo>
                    <a:pt x="1672785" y="79418"/>
                  </a:lnTo>
                  <a:cubicBezTo>
                    <a:pt x="1629086" y="79418"/>
                    <a:pt x="1593367" y="44079"/>
                    <a:pt x="1593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38100" y="-19050"/>
              <a:ext cx="7366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5"/>
          <p:cNvSpPr txBox="1"/>
          <p:nvPr/>
        </p:nvSpPr>
        <p:spPr>
          <a:xfrm>
            <a:off x="13768635" y="1557762"/>
            <a:ext cx="3741942" cy="887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sng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tailors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6"/>
          <p:cNvPicPr preferRelativeResize="0"/>
          <p:nvPr/>
        </p:nvPicPr>
        <p:blipFill rotWithShape="1">
          <a:blip r:embed="rId3">
            <a:alphaModFix/>
          </a:blip>
          <a:srcRect b="7786" l="0" r="0" t="778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838452" y="5504904"/>
            <a:ext cx="7315200" cy="222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2364" y="-1586081"/>
            <a:ext cx="5327246" cy="7163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8700" y="1995808"/>
            <a:ext cx="7638483" cy="626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81690" y="5618898"/>
            <a:ext cx="5907964" cy="330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/>
          <p:cNvPicPr preferRelativeResize="0"/>
          <p:nvPr/>
        </p:nvPicPr>
        <p:blipFill rotWithShape="1">
          <a:blip r:embed="rId8">
            <a:alphaModFix/>
          </a:blip>
          <a:srcRect b="0" l="7201" r="7202" t="0"/>
          <a:stretch/>
        </p:blipFill>
        <p:spPr>
          <a:xfrm>
            <a:off x="13418837" y="2142383"/>
            <a:ext cx="3049394" cy="3623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/>
          <p:cNvPicPr preferRelativeResize="0"/>
          <p:nvPr/>
        </p:nvPicPr>
        <p:blipFill rotWithShape="1">
          <a:blip r:embed="rId9">
            <a:alphaModFix/>
          </a:blip>
          <a:srcRect b="0" l="0" r="72926" t="0"/>
          <a:stretch/>
        </p:blipFill>
        <p:spPr>
          <a:xfrm>
            <a:off x="12835512" y="1307324"/>
            <a:ext cx="408065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"/>
          <p:cNvGrpSpPr/>
          <p:nvPr/>
        </p:nvGrpSpPr>
        <p:grpSpPr>
          <a:xfrm>
            <a:off x="12588429" y="6505434"/>
            <a:ext cx="4593725" cy="3303091"/>
            <a:chOff x="0" y="-57150"/>
            <a:chExt cx="1209870" cy="869950"/>
          </a:xfrm>
        </p:grpSpPr>
        <p:sp>
          <p:nvSpPr>
            <p:cNvPr id="172" name="Google Shape;172;p6"/>
            <p:cNvSpPr/>
            <p:nvPr/>
          </p:nvSpPr>
          <p:spPr>
            <a:xfrm>
              <a:off x="0" y="0"/>
              <a:ext cx="1209870" cy="406400"/>
            </a:xfrm>
            <a:custGeom>
              <a:rect b="b" l="l" r="r" t="t"/>
              <a:pathLst>
                <a:path extrusionOk="0" h="406400" w="1209870">
                  <a:moveTo>
                    <a:pt x="0" y="0"/>
                  </a:moveTo>
                  <a:lnTo>
                    <a:pt x="1209870" y="0"/>
                  </a:lnTo>
                  <a:lnTo>
                    <a:pt x="120987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BADF"/>
            </a:solidFill>
            <a:ln>
              <a:noFill/>
            </a:ln>
          </p:spPr>
        </p:sp>
        <p:sp>
          <p:nvSpPr>
            <p:cNvPr id="173" name="Google Shape;173;p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4" name="Google Shape;174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 rot="-9667715">
            <a:off x="7381858" y="3044341"/>
            <a:ext cx="5802923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20471" y="7273128"/>
            <a:ext cx="623084" cy="518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533950" y="7273128"/>
            <a:ext cx="623084" cy="518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471415" y="7532487"/>
            <a:ext cx="311297" cy="32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858912" y="7493950"/>
            <a:ext cx="311297" cy="32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246410" y="7368489"/>
            <a:ext cx="311297" cy="32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631805" y="7368489"/>
            <a:ext cx="311297" cy="32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901262" y="6282661"/>
            <a:ext cx="642293" cy="33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543555" y="6282661"/>
            <a:ext cx="642293" cy="33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157034" y="6282661"/>
            <a:ext cx="642293" cy="33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695964" y="6262873"/>
            <a:ext cx="474246" cy="356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802371" y="6185728"/>
            <a:ext cx="669045" cy="388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179670" y="6127351"/>
            <a:ext cx="298698" cy="44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428614" y="7414978"/>
            <a:ext cx="436086" cy="3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903637" y="7455518"/>
            <a:ext cx="642293" cy="33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987661" y="7267566"/>
            <a:ext cx="474246" cy="356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069135" y="7040494"/>
            <a:ext cx="311297" cy="32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110236" y="6945133"/>
            <a:ext cx="229096" cy="190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 flipH="1">
            <a:off x="7946854" y="5908047"/>
            <a:ext cx="2854622" cy="301931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"/>
          <p:cNvSpPr txBox="1"/>
          <p:nvPr/>
        </p:nvSpPr>
        <p:spPr>
          <a:xfrm>
            <a:off x="1315450" y="2149793"/>
            <a:ext cx="7064982" cy="712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00" u="sng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Brantford Soap Works</a:t>
            </a:r>
            <a:endParaRPr/>
          </a:p>
        </p:txBody>
      </p:sp>
      <p:sp>
        <p:nvSpPr>
          <p:cNvPr id="194" name="Google Shape;194;p6"/>
          <p:cNvSpPr txBox="1"/>
          <p:nvPr/>
        </p:nvSpPr>
        <p:spPr>
          <a:xfrm>
            <a:off x="5402058" y="2149793"/>
            <a:ext cx="3741942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64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12569526" y="6827041"/>
            <a:ext cx="4356094" cy="1393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Owned by A. Watts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DEBFF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"/>
          <p:cNvSpPr txBox="1"/>
          <p:nvPr/>
        </p:nvSpPr>
        <p:spPr>
          <a:xfrm>
            <a:off x="1285890" y="487919"/>
            <a:ext cx="9921851" cy="2069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00" u="none" cap="none" strike="noStrike">
                <a:solidFill>
                  <a:srgbClr val="000000"/>
                </a:solidFill>
                <a:latin typeface="Raleway Black"/>
                <a:ea typeface="Raleway Black"/>
                <a:cs typeface="Raleway Black"/>
                <a:sym typeface="Raleway Black"/>
              </a:rPr>
              <a:t>Why was (and is) soap so important?</a:t>
            </a:r>
            <a:endParaRPr/>
          </a:p>
        </p:txBody>
      </p:sp>
      <p:pic>
        <p:nvPicPr>
          <p:cNvPr descr="That bar of soap you’re so rigorously scrubbing your hands with multiple times a day is one of the most ancient consumer products you use, with one caveat: A lot of modern soap isn’t soap at all.&#10;&#10;Subscribe!  https://bit.ly/2TbshIv&#10;&#10;Read more about the history of soap on Wirecutter: https://wrctr.co/2LU5MkY" id="205" name="Google Shape;205;p7" title="The Fascinating History of Soap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4684" y="2994925"/>
            <a:ext cx="8521750" cy="639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ADF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/>
          <p:nvPr/>
        </p:nvSpPr>
        <p:spPr>
          <a:xfrm rot="252773">
            <a:off x="3369389" y="2845493"/>
            <a:ext cx="11082203" cy="5985178"/>
          </a:xfrm>
          <a:custGeom>
            <a:rect b="b" l="l" r="r" t="t"/>
            <a:pathLst>
              <a:path extrusionOk="0" h="1239199" w="2294510">
                <a:moveTo>
                  <a:pt x="0" y="0"/>
                </a:moveTo>
                <a:lnTo>
                  <a:pt x="2294510" y="0"/>
                </a:lnTo>
                <a:lnTo>
                  <a:pt x="2294510" y="1239199"/>
                </a:lnTo>
                <a:lnTo>
                  <a:pt x="0" y="12391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cxnSp>
        <p:nvCxnSpPr>
          <p:cNvPr id="215" name="Google Shape;215;p8"/>
          <p:cNvCxnSpPr/>
          <p:nvPr/>
        </p:nvCxnSpPr>
        <p:spPr>
          <a:xfrm rot="252773">
            <a:off x="4497569" y="3818477"/>
            <a:ext cx="9005075" cy="0"/>
          </a:xfrm>
          <a:prstGeom prst="straightConnector1">
            <a:avLst/>
          </a:prstGeom>
          <a:noFill/>
          <a:ln cap="flat" cmpd="sng" w="666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6" name="Google Shape;216;p8"/>
          <p:cNvCxnSpPr/>
          <p:nvPr/>
        </p:nvCxnSpPr>
        <p:spPr>
          <a:xfrm rot="252773">
            <a:off x="4407953" y="5392773"/>
            <a:ext cx="9005075" cy="0"/>
          </a:xfrm>
          <a:prstGeom prst="straightConnector1">
            <a:avLst/>
          </a:prstGeom>
          <a:noFill/>
          <a:ln cap="flat" cmpd="sng" w="666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8"/>
          <p:cNvCxnSpPr/>
          <p:nvPr/>
        </p:nvCxnSpPr>
        <p:spPr>
          <a:xfrm rot="252773">
            <a:off x="4290940" y="6623594"/>
            <a:ext cx="9005075" cy="0"/>
          </a:xfrm>
          <a:prstGeom prst="straightConnector1">
            <a:avLst/>
          </a:prstGeom>
          <a:noFill/>
          <a:ln cap="flat" cmpd="sng" w="666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8" name="Google Shape;218;p8"/>
          <p:cNvCxnSpPr/>
          <p:nvPr/>
        </p:nvCxnSpPr>
        <p:spPr>
          <a:xfrm rot="-5173308">
            <a:off x="3103626" y="5392773"/>
            <a:ext cx="4394215" cy="0"/>
          </a:xfrm>
          <a:prstGeom prst="straightConnector1">
            <a:avLst/>
          </a:prstGeom>
          <a:noFill/>
          <a:ln cap="flat" cmpd="sng" w="666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9" name="Google Shape;219;p8"/>
          <p:cNvSpPr/>
          <p:nvPr/>
        </p:nvSpPr>
        <p:spPr>
          <a:xfrm rot="252773">
            <a:off x="4861394" y="1797552"/>
            <a:ext cx="8766236" cy="1429597"/>
          </a:xfrm>
          <a:custGeom>
            <a:rect b="b" l="l" r="r" t="t"/>
            <a:pathLst>
              <a:path extrusionOk="0" h="683543" w="4191460">
                <a:moveTo>
                  <a:pt x="0" y="0"/>
                </a:moveTo>
                <a:lnTo>
                  <a:pt x="4191460" y="0"/>
                </a:lnTo>
                <a:lnTo>
                  <a:pt x="4191460" y="683543"/>
                </a:lnTo>
                <a:lnTo>
                  <a:pt x="0" y="683543"/>
                </a:lnTo>
                <a:close/>
              </a:path>
            </a:pathLst>
          </a:custGeom>
          <a:solidFill>
            <a:srgbClr val="F13266"/>
          </a:solidFill>
          <a:ln>
            <a:noFill/>
          </a:ln>
        </p:spPr>
      </p:sp>
      <p:sp>
        <p:nvSpPr>
          <p:cNvPr id="220" name="Google Shape;220;p8"/>
          <p:cNvSpPr txBox="1"/>
          <p:nvPr/>
        </p:nvSpPr>
        <p:spPr>
          <a:xfrm rot="252773">
            <a:off x="4602701" y="1699364"/>
            <a:ext cx="9295765" cy="1452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41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Activity</a:t>
            </a:r>
            <a:endParaRPr/>
          </a:p>
        </p:txBody>
      </p:sp>
      <p:sp>
        <p:nvSpPr>
          <p:cNvPr id="221" name="Google Shape;221;p8"/>
          <p:cNvSpPr txBox="1"/>
          <p:nvPr/>
        </p:nvSpPr>
        <p:spPr>
          <a:xfrm rot="252773">
            <a:off x="4658759" y="3965530"/>
            <a:ext cx="623923" cy="662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99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 </a:t>
            </a:r>
            <a:endParaRPr/>
          </a:p>
        </p:txBody>
      </p:sp>
      <p:sp>
        <p:nvSpPr>
          <p:cNvPr id="222" name="Google Shape;222;p8"/>
          <p:cNvSpPr txBox="1"/>
          <p:nvPr/>
        </p:nvSpPr>
        <p:spPr>
          <a:xfrm rot="252773">
            <a:off x="4577798" y="5521520"/>
            <a:ext cx="623923" cy="662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99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endParaRPr/>
          </a:p>
        </p:txBody>
      </p:sp>
      <p:pic>
        <p:nvPicPr>
          <p:cNvPr id="223" name="Google Shape;22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914623">
            <a:off x="14509391" y="-1444118"/>
            <a:ext cx="6115160" cy="494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96168">
            <a:off x="-2529280" y="-518898"/>
            <a:ext cx="6115160" cy="494563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8"/>
          <p:cNvSpPr txBox="1"/>
          <p:nvPr/>
        </p:nvSpPr>
        <p:spPr>
          <a:xfrm rot="252773">
            <a:off x="5555115" y="4538697"/>
            <a:ext cx="7374626" cy="5073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99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Complete the recipe using math</a:t>
            </a:r>
            <a:endParaRPr/>
          </a:p>
        </p:txBody>
      </p:sp>
      <p:sp>
        <p:nvSpPr>
          <p:cNvPr id="226" name="Google Shape;226;p8"/>
          <p:cNvSpPr txBox="1"/>
          <p:nvPr/>
        </p:nvSpPr>
        <p:spPr>
          <a:xfrm rot="252773">
            <a:off x="5475715" y="6067089"/>
            <a:ext cx="9304419" cy="507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99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Follow the recipe for Squishy Soap</a:t>
            </a:r>
            <a:endParaRPr/>
          </a:p>
        </p:txBody>
      </p:sp>
      <p:pic>
        <p:nvPicPr>
          <p:cNvPr id="227" name="Google Shape;22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86298" y="7107760"/>
            <a:ext cx="4659521" cy="3721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1856" y="6292916"/>
            <a:ext cx="2537896" cy="4186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