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8288000" cy="10287000"/>
  <p:notesSz cx="6858000" cy="9144000"/>
  <p:embeddedFontLst>
    <p:embeddedFont>
      <p:font typeface="Ahsing" charset="0"/>
      <p:regular r:id="rId9"/>
    </p:embeddedFont>
    <p:embeddedFont>
      <p:font typeface="Calibri" panose="020F0502020204030204" pitchFamily="34" charset="0"/>
      <p:regular r:id="rId10"/>
      <p:bold r:id="rId11"/>
      <p:italic r:id="rId12"/>
      <p:boldItalic r:id="rId13"/>
    </p:embeddedFont>
    <p:embeddedFont>
      <p:font typeface="Garet ExtraBold" panose="020B0604020202020204" charset="0"/>
      <p:regular r:id="rId14"/>
    </p:embeddedFont>
    <p:embeddedFont>
      <p:font typeface="Open Sans Bold"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22" autoAdjust="0"/>
  </p:normalViewPr>
  <p:slideViewPr>
    <p:cSldViewPr>
      <p:cViewPr>
        <p:scale>
          <a:sx n="36" d="100"/>
          <a:sy n="36" d="100"/>
        </p:scale>
        <p:origin x="444" y="2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02.07.2022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02.07.2022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Brantford's industrial history can be traced back to the 1800's with early settlers working the land. Most of Brantford's land was used for agriculture. There were some businesses: artisans like blacksmiths and carpenters were essential for the settlement of Brantford.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02.07.2022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In the 1850's, a railway was made that attached Brantford to Buffalo and Goderich. This made it possible for industry to grow. The railway was used to transport materials to Brantford, the materials were used to make goods in Brantford factories, and then were sent away using the railway again.</a:t>
            </a:r>
          </a:p>
          <a:p>
            <a:pPr lvl="0"/>
            <a:r>
              <a:rPr lang="en-US"/>
              <a:t>Brantford succeeded as a industrial town, bringing success, jobs, and community together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3</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02.07.2022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By the 1900's, Brantford made the 3rd most goods in all of Canada. This came with a price though, for so many factories take their toll on the environment. In the late 1900's many factories became abandoned, leaving spoiled plots of land behind.</a:t>
            </a:r>
          </a:p>
          <a:p>
            <a:pPr lvl="0"/>
            <a:r>
              <a:rPr lang="en-US"/>
              <a:t>It was hard for the citizens of Brantford who lost their jobs at these factories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02.07.2022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In the 2000's, the city of Brantford decided to remediate some of the old factory land and make it safe for the environment and the community again. Everyone in Brantford needs to their part in taking care of the environment.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5</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02.07.2022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One example of this is the old Cockshut Plant on 66 Mohawk in Brantford. The Canadian Industrial Heritage Centre has saved this old building and are planning on reusing it as a museum building in the future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6</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sv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sv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notesSlide" Target="../notesSlides/notesSlide1.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png"/><Relationship Id="rId15" Type="http://schemas.openxmlformats.org/officeDocument/2006/relationships/image" Target="../media/image19.svg"/><Relationship Id="rId23" Type="http://schemas.openxmlformats.org/officeDocument/2006/relationships/image" Target="../media/image27.svg"/><Relationship Id="rId10" Type="http://schemas.openxmlformats.org/officeDocument/2006/relationships/image" Target="../media/image14.png"/><Relationship Id="rId19" Type="http://schemas.openxmlformats.org/officeDocument/2006/relationships/image" Target="../media/image23.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24.png"/><Relationship Id="rId3" Type="http://schemas.openxmlformats.org/officeDocument/2006/relationships/image" Target="../media/image7.png"/><Relationship Id="rId7" Type="http://schemas.openxmlformats.org/officeDocument/2006/relationships/image" Target="../media/image30.png"/><Relationship Id="rId12"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9.svg"/><Relationship Id="rId11" Type="http://schemas.openxmlformats.org/officeDocument/2006/relationships/image" Target="../media/image9.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8.svg"/><Relationship Id="rId9" Type="http://schemas.openxmlformats.org/officeDocument/2006/relationships/image" Target="../media/image32.png"/><Relationship Id="rId14" Type="http://schemas.openxmlformats.org/officeDocument/2006/relationships/image" Target="../media/image25.svg"/></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36.pn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29.svg"/><Relationship Id="rId2" Type="http://schemas.openxmlformats.org/officeDocument/2006/relationships/notesSlide" Target="../notesSlides/notesSlide3.xml"/><Relationship Id="rId16" Type="http://schemas.openxmlformats.org/officeDocument/2006/relationships/image" Target="../media/image39.svg"/><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28.png"/><Relationship Id="rId5" Type="http://schemas.openxmlformats.org/officeDocument/2006/relationships/image" Target="../media/image30.png"/><Relationship Id="rId15" Type="http://schemas.openxmlformats.org/officeDocument/2006/relationships/image" Target="../media/image38.png"/><Relationship Id="rId10" Type="http://schemas.openxmlformats.org/officeDocument/2006/relationships/image" Target="../media/image35.svg"/><Relationship Id="rId4" Type="http://schemas.openxmlformats.org/officeDocument/2006/relationships/image" Target="../media/image8.svg"/><Relationship Id="rId9" Type="http://schemas.openxmlformats.org/officeDocument/2006/relationships/image" Target="../media/image34.png"/><Relationship Id="rId14" Type="http://schemas.openxmlformats.org/officeDocument/2006/relationships/image" Target="../media/image37.svg"/></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36.png"/><Relationship Id="rId18" Type="http://schemas.openxmlformats.org/officeDocument/2006/relationships/image" Target="../media/image41.svg"/><Relationship Id="rId3" Type="http://schemas.openxmlformats.org/officeDocument/2006/relationships/image" Target="../media/image7.png"/><Relationship Id="rId21" Type="http://schemas.openxmlformats.org/officeDocument/2006/relationships/image" Target="../media/image24.png"/><Relationship Id="rId7" Type="http://schemas.openxmlformats.org/officeDocument/2006/relationships/image" Target="../media/image9.png"/><Relationship Id="rId12" Type="http://schemas.openxmlformats.org/officeDocument/2006/relationships/image" Target="../media/image29.svg"/><Relationship Id="rId17" Type="http://schemas.openxmlformats.org/officeDocument/2006/relationships/image" Target="../media/image40.png"/><Relationship Id="rId2" Type="http://schemas.openxmlformats.org/officeDocument/2006/relationships/notesSlide" Target="../notesSlides/notesSlide4.xml"/><Relationship Id="rId16" Type="http://schemas.openxmlformats.org/officeDocument/2006/relationships/image" Target="../media/image39.svg"/><Relationship Id="rId20" Type="http://schemas.openxmlformats.org/officeDocument/2006/relationships/image" Target="../media/image43.svg"/><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28.png"/><Relationship Id="rId24" Type="http://schemas.openxmlformats.org/officeDocument/2006/relationships/image" Target="../media/image45.svg"/><Relationship Id="rId5" Type="http://schemas.openxmlformats.org/officeDocument/2006/relationships/image" Target="../media/image30.png"/><Relationship Id="rId15" Type="http://schemas.openxmlformats.org/officeDocument/2006/relationships/image" Target="../media/image38.png"/><Relationship Id="rId23" Type="http://schemas.openxmlformats.org/officeDocument/2006/relationships/image" Target="../media/image44.png"/><Relationship Id="rId10" Type="http://schemas.openxmlformats.org/officeDocument/2006/relationships/image" Target="../media/image35.svg"/><Relationship Id="rId19" Type="http://schemas.openxmlformats.org/officeDocument/2006/relationships/image" Target="../media/image42.png"/><Relationship Id="rId4" Type="http://schemas.openxmlformats.org/officeDocument/2006/relationships/image" Target="../media/image8.svg"/><Relationship Id="rId9" Type="http://schemas.openxmlformats.org/officeDocument/2006/relationships/image" Target="../media/image34.png"/><Relationship Id="rId14" Type="http://schemas.openxmlformats.org/officeDocument/2006/relationships/image" Target="../media/image37.svg"/><Relationship Id="rId22" Type="http://schemas.openxmlformats.org/officeDocument/2006/relationships/image" Target="../media/image25.svg"/></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42.png"/><Relationship Id="rId18" Type="http://schemas.openxmlformats.org/officeDocument/2006/relationships/image" Target="../media/image47.sv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39.svg"/><Relationship Id="rId17" Type="http://schemas.openxmlformats.org/officeDocument/2006/relationships/image" Target="../media/image46.png"/><Relationship Id="rId2" Type="http://schemas.openxmlformats.org/officeDocument/2006/relationships/notesSlide" Target="../notesSlides/notesSlide5.xml"/><Relationship Id="rId16" Type="http://schemas.openxmlformats.org/officeDocument/2006/relationships/image" Target="../media/image25.svg"/><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38.png"/><Relationship Id="rId5" Type="http://schemas.openxmlformats.org/officeDocument/2006/relationships/image" Target="../media/image30.png"/><Relationship Id="rId15" Type="http://schemas.openxmlformats.org/officeDocument/2006/relationships/image" Target="../media/image24.png"/><Relationship Id="rId10" Type="http://schemas.openxmlformats.org/officeDocument/2006/relationships/image" Target="../media/image35.svg"/><Relationship Id="rId4" Type="http://schemas.openxmlformats.org/officeDocument/2006/relationships/image" Target="../media/image8.svg"/><Relationship Id="rId9" Type="http://schemas.openxmlformats.org/officeDocument/2006/relationships/image" Target="../media/image34.png"/><Relationship Id="rId14" Type="http://schemas.openxmlformats.org/officeDocument/2006/relationships/image" Target="../media/image4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A67B"/>
        </a:solidFill>
        <a:effectLst/>
      </p:bgPr>
    </p:bg>
    <p:spTree>
      <p:nvGrpSpPr>
        <p:cNvPr id="1" name=""/>
        <p:cNvGrpSpPr/>
        <p:nvPr/>
      </p:nvGrpSpPr>
      <p:grpSpPr>
        <a:xfrm>
          <a:off x="0" y="0"/>
          <a:ext cx="0" cy="0"/>
          <a:chOff x="0" y="0"/>
          <a:chExt cx="0" cy="0"/>
        </a:xfrm>
      </p:grpSpPr>
      <p:sp>
        <p:nvSpPr>
          <p:cNvPr id="2" name="AutoShape 2"/>
          <p:cNvSpPr/>
          <p:nvPr/>
        </p:nvSpPr>
        <p:spPr>
          <a:xfrm>
            <a:off x="15925902" y="-394668"/>
            <a:ext cx="2692067" cy="11076336"/>
          </a:xfrm>
          <a:prstGeom prst="rect">
            <a:avLst/>
          </a:prstGeom>
          <a:solidFill>
            <a:srgbClr val="C5E09E"/>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13071">
            <a:off x="9661315" y="940774"/>
            <a:ext cx="7063110" cy="468446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732033" y="4894880"/>
            <a:ext cx="6365467" cy="5786788"/>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948272">
            <a:off x="8231362" y="2911069"/>
            <a:ext cx="773409" cy="743879"/>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08340">
            <a:off x="12112866" y="5903178"/>
            <a:ext cx="546635" cy="525763"/>
          </a:xfrm>
          <a:prstGeom prst="rect">
            <a:avLst/>
          </a:prstGeom>
        </p:spPr>
      </p:pic>
      <p:sp>
        <p:nvSpPr>
          <p:cNvPr id="7" name="TextBox 7"/>
          <p:cNvSpPr txBox="1"/>
          <p:nvPr/>
        </p:nvSpPr>
        <p:spPr>
          <a:xfrm>
            <a:off x="1028700" y="2447577"/>
            <a:ext cx="8115300" cy="4980330"/>
          </a:xfrm>
          <a:prstGeom prst="rect">
            <a:avLst/>
          </a:prstGeom>
        </p:spPr>
        <p:txBody>
          <a:bodyPr lIns="0" tIns="0" rIns="0" bIns="0" rtlCol="0" anchor="t">
            <a:spAutoFit/>
          </a:bodyPr>
          <a:lstStyle/>
          <a:p>
            <a:pPr marL="0" lvl="0" indent="0">
              <a:lnSpc>
                <a:spcPts val="9792"/>
              </a:lnSpc>
              <a:spcBef>
                <a:spcPct val="0"/>
              </a:spcBef>
            </a:pPr>
            <a:r>
              <a:rPr lang="en-US" sz="8901">
                <a:solidFill>
                  <a:srgbClr val="FFFFFF"/>
                </a:solidFill>
                <a:latin typeface="Garet ExtraBold"/>
              </a:rPr>
              <a:t>Industry, Land Use, and the Environment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3A67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3587702"/>
            <a:ext cx="13213209" cy="4745969"/>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213209" y="6561744"/>
            <a:ext cx="13213209" cy="474596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4010741" y="514350"/>
            <a:ext cx="3821153" cy="4629150"/>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558901" y="478155"/>
            <a:ext cx="2047704" cy="1779045"/>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0" y="0"/>
            <a:ext cx="2047704" cy="1779045"/>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606605" y="520177"/>
            <a:ext cx="2047704" cy="1779045"/>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373087" y="1367678"/>
            <a:ext cx="2047704" cy="1779045"/>
          </a:xfrm>
          <a:prstGeom prst="rect">
            <a:avLst/>
          </a:prstGeom>
        </p:spPr>
      </p:pic>
      <p:pic>
        <p:nvPicPr>
          <p:cNvPr id="9"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28700" y="5960687"/>
            <a:ext cx="2047704" cy="1779045"/>
          </a:xfrm>
          <a:prstGeom prst="rect">
            <a:avLst/>
          </a:prstGeom>
        </p:spPr>
      </p:pic>
      <p:pic>
        <p:nvPicPr>
          <p:cNvPr id="10" name="Picture 10"/>
          <p:cNvPicPr>
            <a:picLocks noChangeAspect="1"/>
          </p:cNvPicPr>
          <p:nvPr/>
        </p:nvPicPr>
        <p:blipFill>
          <a:blip r:embed="rId9"/>
          <a:srcRect/>
          <a:stretch>
            <a:fillRect/>
          </a:stretch>
        </p:blipFill>
        <p:spPr>
          <a:xfrm>
            <a:off x="700373" y="7739733"/>
            <a:ext cx="5397941" cy="728722"/>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098314" y="2403034"/>
            <a:ext cx="931372" cy="851782"/>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842832" y="1733995"/>
            <a:ext cx="1999097" cy="1853708"/>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620295" y="1895994"/>
            <a:ext cx="3297991" cy="1463109"/>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4512985" y="5097952"/>
            <a:ext cx="3167909" cy="1463792"/>
          </a:xfrm>
          <a:prstGeom prst="rect">
            <a:avLst/>
          </a:prstGeom>
        </p:spPr>
      </p:pic>
      <p:pic>
        <p:nvPicPr>
          <p:cNvPr id="15" name="Picture 1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0193385" y="3927852"/>
            <a:ext cx="3297991" cy="1463109"/>
          </a:xfrm>
          <a:prstGeom prst="rect">
            <a:avLst/>
          </a:prstGeom>
        </p:spPr>
      </p:pic>
      <p:pic>
        <p:nvPicPr>
          <p:cNvPr id="16" name="Picture 16"/>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7620418" y="3359103"/>
            <a:ext cx="1553042" cy="1041950"/>
          </a:xfrm>
          <a:prstGeom prst="rect">
            <a:avLst/>
          </a:prstGeom>
        </p:spPr>
      </p:pic>
      <p:pic>
        <p:nvPicPr>
          <p:cNvPr id="17" name="Picture 17"/>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9134483" y="-228272"/>
            <a:ext cx="2117805" cy="1906024"/>
          </a:xfrm>
          <a:prstGeom prst="rect">
            <a:avLst/>
          </a:prstGeom>
        </p:spPr>
      </p:pic>
      <p:pic>
        <p:nvPicPr>
          <p:cNvPr id="18" name="Picture 18"/>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8654309" y="7981716"/>
            <a:ext cx="2117805" cy="1906024"/>
          </a:xfrm>
          <a:prstGeom prst="rect">
            <a:avLst/>
          </a:prstGeom>
        </p:spPr>
      </p:pic>
      <p:pic>
        <p:nvPicPr>
          <p:cNvPr id="19" name="Picture 19"/>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65253" y="3927852"/>
            <a:ext cx="2117805" cy="1906024"/>
          </a:xfrm>
          <a:prstGeom prst="rect">
            <a:avLst/>
          </a:prstGeom>
        </p:spPr>
      </p:pic>
      <p:pic>
        <p:nvPicPr>
          <p:cNvPr id="20" name="Picture 20"/>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2737535" y="520177"/>
            <a:ext cx="677737" cy="1911567"/>
          </a:xfrm>
          <a:prstGeom prst="rect">
            <a:avLst/>
          </a:prstGeom>
        </p:spPr>
      </p:pic>
      <p:sp>
        <p:nvSpPr>
          <p:cNvPr id="24" name="TextBox 24"/>
          <p:cNvSpPr txBox="1"/>
          <p:nvPr/>
        </p:nvSpPr>
        <p:spPr>
          <a:xfrm>
            <a:off x="14512985" y="1281953"/>
            <a:ext cx="2816666" cy="705874"/>
          </a:xfrm>
          <a:prstGeom prst="rect">
            <a:avLst/>
          </a:prstGeom>
        </p:spPr>
        <p:txBody>
          <a:bodyPr lIns="0" tIns="0" rIns="0" bIns="0" rtlCol="0" anchor="t">
            <a:spAutoFit/>
          </a:bodyPr>
          <a:lstStyle/>
          <a:p>
            <a:pPr algn="ctr">
              <a:lnSpc>
                <a:spcPts val="5718"/>
              </a:lnSpc>
            </a:pPr>
            <a:r>
              <a:rPr lang="en-US" sz="4084">
                <a:solidFill>
                  <a:srgbClr val="FFDE59"/>
                </a:solidFill>
                <a:latin typeface="Ahsing"/>
              </a:rPr>
              <a:t>Brantford</a:t>
            </a:r>
          </a:p>
        </p:txBody>
      </p:sp>
      <p:sp>
        <p:nvSpPr>
          <p:cNvPr id="26" name="Rectangle: Rounded Corners 25">
            <a:extLst>
              <a:ext uri="{FF2B5EF4-FFF2-40B4-BE49-F238E27FC236}">
                <a16:creationId xmlns:a16="http://schemas.microsoft.com/office/drawing/2014/main" id="{D5881B5E-7F21-EB7C-6CCF-E5E24DD3E750}"/>
              </a:ext>
            </a:extLst>
          </p:cNvPr>
          <p:cNvSpPr/>
          <p:nvPr/>
        </p:nvSpPr>
        <p:spPr>
          <a:xfrm>
            <a:off x="-301080" y="8774652"/>
            <a:ext cx="5397941" cy="15657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25" name="TextBox 25"/>
          <p:cNvSpPr txBox="1"/>
          <p:nvPr/>
        </p:nvSpPr>
        <p:spPr>
          <a:xfrm>
            <a:off x="117219" y="9029571"/>
            <a:ext cx="4877695" cy="920115"/>
          </a:xfrm>
          <a:prstGeom prst="rect">
            <a:avLst/>
          </a:prstGeom>
        </p:spPr>
        <p:txBody>
          <a:bodyPr wrap="square" lIns="0" tIns="0" rIns="0" bIns="0" rtlCol="0" anchor="t">
            <a:spAutoFit/>
          </a:bodyPr>
          <a:lstStyle/>
          <a:p>
            <a:pPr algn="ctr">
              <a:lnSpc>
                <a:spcPts val="7559"/>
              </a:lnSpc>
            </a:pPr>
            <a:r>
              <a:rPr lang="en-US" sz="5399" dirty="0">
                <a:solidFill>
                  <a:srgbClr val="000000"/>
                </a:solidFill>
                <a:latin typeface="Open Sans Bold"/>
              </a:rPr>
              <a:t>1780-1850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3A67B"/>
        </a:solid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D555B1C0-BB38-A92E-B05E-F5A699131C35}"/>
              </a:ext>
            </a:extLst>
          </p:cNvPr>
          <p:cNvSpPr/>
          <p:nvPr/>
        </p:nvSpPr>
        <p:spPr>
          <a:xfrm>
            <a:off x="-301080" y="8774652"/>
            <a:ext cx="5397941" cy="15657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3587703"/>
            <a:ext cx="13213209" cy="4745969"/>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213209" y="6561744"/>
            <a:ext cx="13213209" cy="474596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786242" y="5143500"/>
            <a:ext cx="3059915" cy="4114800"/>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778156" y="7706335"/>
            <a:ext cx="5435053" cy="1918254"/>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28700" y="1028700"/>
            <a:ext cx="5435053" cy="1918254"/>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348695" y="1028700"/>
            <a:ext cx="2996323" cy="3086100"/>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a:off x="14010741" y="514350"/>
            <a:ext cx="3821153" cy="4629150"/>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565501" y="5960687"/>
            <a:ext cx="2117805" cy="1906024"/>
          </a:xfrm>
          <a:prstGeom prst="rect">
            <a:avLst/>
          </a:prstGeom>
        </p:spPr>
      </p:pic>
      <p:sp>
        <p:nvSpPr>
          <p:cNvPr id="10" name="TextBox 10"/>
          <p:cNvSpPr txBox="1"/>
          <p:nvPr/>
        </p:nvSpPr>
        <p:spPr>
          <a:xfrm>
            <a:off x="14512985" y="1281953"/>
            <a:ext cx="2816666" cy="705874"/>
          </a:xfrm>
          <a:prstGeom prst="rect">
            <a:avLst/>
          </a:prstGeom>
        </p:spPr>
        <p:txBody>
          <a:bodyPr lIns="0" tIns="0" rIns="0" bIns="0" rtlCol="0" anchor="t">
            <a:spAutoFit/>
          </a:bodyPr>
          <a:lstStyle/>
          <a:p>
            <a:pPr algn="ctr">
              <a:lnSpc>
                <a:spcPts val="5718"/>
              </a:lnSpc>
            </a:pPr>
            <a:r>
              <a:rPr lang="en-US" sz="4084">
                <a:solidFill>
                  <a:srgbClr val="FFDE59"/>
                </a:solidFill>
                <a:latin typeface="Ahsing"/>
              </a:rPr>
              <a:t>Brantford</a:t>
            </a:r>
          </a:p>
        </p:txBody>
      </p:sp>
      <p:sp>
        <p:nvSpPr>
          <p:cNvPr id="14" name="TextBox 14"/>
          <p:cNvSpPr txBox="1"/>
          <p:nvPr/>
        </p:nvSpPr>
        <p:spPr>
          <a:xfrm>
            <a:off x="254470" y="9097448"/>
            <a:ext cx="4806160" cy="920115"/>
          </a:xfrm>
          <a:prstGeom prst="rect">
            <a:avLst/>
          </a:prstGeom>
        </p:spPr>
        <p:txBody>
          <a:bodyPr wrap="square" lIns="0" tIns="0" rIns="0" bIns="0" rtlCol="0" anchor="t">
            <a:spAutoFit/>
          </a:bodyPr>
          <a:lstStyle/>
          <a:p>
            <a:pPr algn="ctr">
              <a:lnSpc>
                <a:spcPts val="7559"/>
              </a:lnSpc>
            </a:pPr>
            <a:r>
              <a:rPr lang="en-US" sz="5399" dirty="0">
                <a:solidFill>
                  <a:srgbClr val="000000"/>
                </a:solidFill>
                <a:latin typeface="Open Sans Bold"/>
              </a:rPr>
              <a:t>1850-1900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3A67B"/>
        </a:solidFill>
        <a:effectLst/>
      </p:bgPr>
    </p:bg>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534FE1BB-95D0-B797-D325-4440E8445074}"/>
              </a:ext>
            </a:extLst>
          </p:cNvPr>
          <p:cNvSpPr/>
          <p:nvPr/>
        </p:nvSpPr>
        <p:spPr>
          <a:xfrm>
            <a:off x="-301080" y="8774652"/>
            <a:ext cx="5397941" cy="15657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3587703"/>
            <a:ext cx="13213209" cy="4745969"/>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213209" y="6561744"/>
            <a:ext cx="13213209" cy="474596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778156" y="7706335"/>
            <a:ext cx="5435053" cy="1918254"/>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28700" y="1028700"/>
            <a:ext cx="5435053" cy="1918254"/>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4010741" y="514350"/>
            <a:ext cx="3821153" cy="4629150"/>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598544" y="8457812"/>
            <a:ext cx="4233350" cy="800488"/>
          </a:xfrm>
          <a:prstGeom prst="rect">
            <a:avLst/>
          </a:prstGeom>
        </p:spPr>
      </p:pic>
      <p:pic>
        <p:nvPicPr>
          <p:cNvPr id="8" name="Picture 8"/>
          <p:cNvPicPr>
            <a:picLocks noChangeAspect="1"/>
          </p:cNvPicPr>
          <p:nvPr/>
        </p:nvPicPr>
        <p:blipFill>
          <a:blip r:embed="rId11">
            <a:alphaModFix amt="43999"/>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4530202" y="5478375"/>
            <a:ext cx="2370034" cy="3187088"/>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40590" y="6449925"/>
            <a:ext cx="5435053" cy="1918254"/>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778156" y="2828925"/>
            <a:ext cx="5435053" cy="1918254"/>
          </a:xfrm>
          <a:prstGeom prst="rect">
            <a:avLst/>
          </a:prstGeom>
        </p:spPr>
      </p:pic>
      <p:pic>
        <p:nvPicPr>
          <p:cNvPr id="11" name="Picture 1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6518947">
            <a:off x="12602765" y="6698460"/>
            <a:ext cx="1211125" cy="1285013"/>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6518947">
            <a:off x="6803455" y="6429412"/>
            <a:ext cx="1211125" cy="1285013"/>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6518947">
            <a:off x="5570080" y="4056645"/>
            <a:ext cx="1211125" cy="1285013"/>
          </a:xfrm>
          <a:prstGeom prst="rect">
            <a:avLst/>
          </a:prstGeom>
        </p:spPr>
      </p:pic>
      <p:pic>
        <p:nvPicPr>
          <p:cNvPr id="14" name="Picture 14"/>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9001750" y="1553228"/>
            <a:ext cx="1493933" cy="869197"/>
          </a:xfrm>
          <a:prstGeom prst="rect">
            <a:avLst/>
          </a:prstGeom>
        </p:spPr>
      </p:pic>
      <p:sp>
        <p:nvSpPr>
          <p:cNvPr id="15" name="TextBox 15"/>
          <p:cNvSpPr txBox="1"/>
          <p:nvPr/>
        </p:nvSpPr>
        <p:spPr>
          <a:xfrm>
            <a:off x="14512985" y="1281953"/>
            <a:ext cx="2816666" cy="705874"/>
          </a:xfrm>
          <a:prstGeom prst="rect">
            <a:avLst/>
          </a:prstGeom>
        </p:spPr>
        <p:txBody>
          <a:bodyPr lIns="0" tIns="0" rIns="0" bIns="0" rtlCol="0" anchor="t">
            <a:spAutoFit/>
          </a:bodyPr>
          <a:lstStyle/>
          <a:p>
            <a:pPr algn="ctr">
              <a:lnSpc>
                <a:spcPts val="5718"/>
              </a:lnSpc>
            </a:pPr>
            <a:r>
              <a:rPr lang="en-US" sz="4084">
                <a:solidFill>
                  <a:srgbClr val="FFDE59"/>
                </a:solidFill>
                <a:latin typeface="Ahsing"/>
              </a:rPr>
              <a:t>Brantford</a:t>
            </a:r>
          </a:p>
        </p:txBody>
      </p:sp>
      <p:pic>
        <p:nvPicPr>
          <p:cNvPr id="16" name="Picture 16"/>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6518947">
            <a:off x="6372494" y="5919237"/>
            <a:ext cx="1211125" cy="1285013"/>
          </a:xfrm>
          <a:prstGeom prst="rect">
            <a:avLst/>
          </a:prstGeom>
        </p:spPr>
      </p:pic>
      <p:pic>
        <p:nvPicPr>
          <p:cNvPr id="17" name="Picture 17"/>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H="1">
            <a:off x="1446744" y="5692546"/>
            <a:ext cx="1493933" cy="869197"/>
          </a:xfrm>
          <a:prstGeom prst="rect">
            <a:avLst/>
          </a:prstGeom>
        </p:spPr>
      </p:pic>
      <p:sp>
        <p:nvSpPr>
          <p:cNvPr id="21" name="TextBox 21"/>
          <p:cNvSpPr txBox="1"/>
          <p:nvPr/>
        </p:nvSpPr>
        <p:spPr>
          <a:xfrm>
            <a:off x="330854" y="9080291"/>
            <a:ext cx="4267859" cy="920115"/>
          </a:xfrm>
          <a:prstGeom prst="rect">
            <a:avLst/>
          </a:prstGeom>
        </p:spPr>
        <p:txBody>
          <a:bodyPr wrap="square" lIns="0" tIns="0" rIns="0" bIns="0" rtlCol="0" anchor="t">
            <a:spAutoFit/>
          </a:bodyPr>
          <a:lstStyle/>
          <a:p>
            <a:pPr algn="ctr">
              <a:lnSpc>
                <a:spcPts val="7559"/>
              </a:lnSpc>
            </a:pPr>
            <a:r>
              <a:rPr lang="en-US" sz="5399" dirty="0">
                <a:solidFill>
                  <a:srgbClr val="000000"/>
                </a:solidFill>
                <a:latin typeface="Open Sans Bold"/>
              </a:rPr>
              <a:t>1900-2000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3A67B"/>
        </a:solidFill>
        <a:effectLst/>
      </p:bgPr>
    </p:bg>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459D6161-D8D7-3547-97C9-37CEBD991C20}"/>
              </a:ext>
            </a:extLst>
          </p:cNvPr>
          <p:cNvSpPr/>
          <p:nvPr/>
        </p:nvSpPr>
        <p:spPr>
          <a:xfrm>
            <a:off x="-301080" y="8774652"/>
            <a:ext cx="5397941" cy="15657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3587703"/>
            <a:ext cx="13213209" cy="4745969"/>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213209" y="6561744"/>
            <a:ext cx="13213209" cy="474596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778156" y="7706335"/>
            <a:ext cx="5435053" cy="1918254"/>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28700" y="1028700"/>
            <a:ext cx="5435053" cy="1918254"/>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4010741" y="514350"/>
            <a:ext cx="3821153" cy="4629150"/>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598544" y="8457812"/>
            <a:ext cx="4233350" cy="800488"/>
          </a:xfrm>
          <a:prstGeom prst="rect">
            <a:avLst/>
          </a:prstGeom>
        </p:spPr>
      </p:pic>
      <p:pic>
        <p:nvPicPr>
          <p:cNvPr id="8" name="Picture 8"/>
          <p:cNvPicPr>
            <a:picLocks noChangeAspect="1"/>
          </p:cNvPicPr>
          <p:nvPr/>
        </p:nvPicPr>
        <p:blipFill>
          <a:blip r:embed="rId11">
            <a:alphaModFix amt="43999"/>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4530202" y="5478375"/>
            <a:ext cx="2370034" cy="3187088"/>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40590" y="6381840"/>
            <a:ext cx="5435053" cy="1918254"/>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778156" y="2828925"/>
            <a:ext cx="5435053" cy="1918254"/>
          </a:xfrm>
          <a:prstGeom prst="rect">
            <a:avLst/>
          </a:prstGeom>
        </p:spPr>
      </p:pic>
      <p:pic>
        <p:nvPicPr>
          <p:cNvPr id="11" name="Picture 1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6518947">
            <a:off x="12602765" y="6698460"/>
            <a:ext cx="1211125" cy="1285013"/>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6518947">
            <a:off x="6803455" y="6429412"/>
            <a:ext cx="1211125" cy="1285013"/>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6518947">
            <a:off x="5570080" y="4056645"/>
            <a:ext cx="1211125" cy="1285013"/>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6518947">
            <a:off x="6372494" y="5919237"/>
            <a:ext cx="1211125" cy="1285013"/>
          </a:xfrm>
          <a:prstGeom prst="rect">
            <a:avLst/>
          </a:prstGeom>
        </p:spPr>
      </p:pic>
      <p:pic>
        <p:nvPicPr>
          <p:cNvPr id="15" name="Picture 15"/>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H="1">
            <a:off x="1446744" y="5692546"/>
            <a:ext cx="1493933" cy="869197"/>
          </a:xfrm>
          <a:prstGeom prst="rect">
            <a:avLst/>
          </a:prstGeom>
        </p:spPr>
      </p:pic>
      <p:pic>
        <p:nvPicPr>
          <p:cNvPr id="16" name="Picture 16"/>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6776381" y="3420975"/>
            <a:ext cx="1265273" cy="1722525"/>
          </a:xfrm>
          <a:prstGeom prst="rect">
            <a:avLst/>
          </a:prstGeom>
        </p:spPr>
      </p:pic>
      <p:pic>
        <p:nvPicPr>
          <p:cNvPr id="17" name="Picture 17"/>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flipH="1">
            <a:off x="5198480" y="4747179"/>
            <a:ext cx="1265273" cy="1722525"/>
          </a:xfrm>
          <a:prstGeom prst="rect">
            <a:avLst/>
          </a:prstGeom>
        </p:spPr>
      </p:pic>
      <p:pic>
        <p:nvPicPr>
          <p:cNvPr id="18" name="Picture 18"/>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9144000" y="1367678"/>
            <a:ext cx="1263945" cy="841098"/>
          </a:xfrm>
          <a:prstGeom prst="rect">
            <a:avLst/>
          </a:prstGeom>
        </p:spPr>
      </p:pic>
      <p:pic>
        <p:nvPicPr>
          <p:cNvPr id="19" name="Picture 19"/>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11095405" y="-228272"/>
            <a:ext cx="2117805" cy="1906024"/>
          </a:xfrm>
          <a:prstGeom prst="rect">
            <a:avLst/>
          </a:prstGeom>
        </p:spPr>
      </p:pic>
      <p:pic>
        <p:nvPicPr>
          <p:cNvPr id="20" name="Picture 20"/>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6776381" y="-229624"/>
            <a:ext cx="2117805" cy="1906024"/>
          </a:xfrm>
          <a:prstGeom prst="rect">
            <a:avLst/>
          </a:prstGeom>
        </p:spPr>
      </p:pic>
      <p:pic>
        <p:nvPicPr>
          <p:cNvPr id="24" name="Picture 24"/>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a:off x="14810841" y="6831772"/>
            <a:ext cx="2089395" cy="2240092"/>
          </a:xfrm>
          <a:prstGeom prst="rect">
            <a:avLst/>
          </a:prstGeom>
        </p:spPr>
      </p:pic>
      <p:sp>
        <p:nvSpPr>
          <p:cNvPr id="25" name="TextBox 25"/>
          <p:cNvSpPr txBox="1"/>
          <p:nvPr/>
        </p:nvSpPr>
        <p:spPr>
          <a:xfrm>
            <a:off x="14512985" y="1281953"/>
            <a:ext cx="2816666" cy="705874"/>
          </a:xfrm>
          <a:prstGeom prst="rect">
            <a:avLst/>
          </a:prstGeom>
        </p:spPr>
        <p:txBody>
          <a:bodyPr lIns="0" tIns="0" rIns="0" bIns="0" rtlCol="0" anchor="t">
            <a:spAutoFit/>
          </a:bodyPr>
          <a:lstStyle/>
          <a:p>
            <a:pPr algn="ctr">
              <a:lnSpc>
                <a:spcPts val="5718"/>
              </a:lnSpc>
            </a:pPr>
            <a:r>
              <a:rPr lang="en-US" sz="4084">
                <a:solidFill>
                  <a:srgbClr val="FFDE59"/>
                </a:solidFill>
                <a:latin typeface="Ahsing"/>
              </a:rPr>
              <a:t>Brantford</a:t>
            </a:r>
          </a:p>
        </p:txBody>
      </p:sp>
      <p:sp>
        <p:nvSpPr>
          <p:cNvPr id="26" name="TextBox 26"/>
          <p:cNvSpPr txBox="1"/>
          <p:nvPr/>
        </p:nvSpPr>
        <p:spPr>
          <a:xfrm>
            <a:off x="-60581" y="9048218"/>
            <a:ext cx="5157442" cy="920115"/>
          </a:xfrm>
          <a:prstGeom prst="rect">
            <a:avLst/>
          </a:prstGeom>
        </p:spPr>
        <p:txBody>
          <a:bodyPr wrap="square" lIns="0" tIns="0" rIns="0" bIns="0" rtlCol="0" anchor="t">
            <a:spAutoFit/>
          </a:bodyPr>
          <a:lstStyle/>
          <a:p>
            <a:pPr algn="ctr">
              <a:lnSpc>
                <a:spcPts val="7559"/>
              </a:lnSpc>
            </a:pPr>
            <a:r>
              <a:rPr lang="en-US" sz="5399" dirty="0">
                <a:solidFill>
                  <a:srgbClr val="000000"/>
                </a:solidFill>
                <a:latin typeface="Open Sans Bold"/>
              </a:rPr>
              <a:t>2000-Present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3A67B"/>
        </a:solidFill>
        <a:effectLst/>
      </p:bgPr>
    </p:bg>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2FCC1303-431D-B4C1-F098-BECF9C0A64C9}"/>
              </a:ext>
            </a:extLst>
          </p:cNvPr>
          <p:cNvSpPr/>
          <p:nvPr/>
        </p:nvSpPr>
        <p:spPr>
          <a:xfrm>
            <a:off x="-301080" y="8774652"/>
            <a:ext cx="5397941" cy="15657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3587703"/>
            <a:ext cx="13213209" cy="4745969"/>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213209" y="6561744"/>
            <a:ext cx="13213209" cy="474596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778156" y="7706335"/>
            <a:ext cx="5435053" cy="1918254"/>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28700" y="1028700"/>
            <a:ext cx="5435053" cy="1918254"/>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4010741" y="514350"/>
            <a:ext cx="3821153" cy="4629150"/>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598544" y="8457812"/>
            <a:ext cx="4233350" cy="800488"/>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63261" y="6235664"/>
            <a:ext cx="5435053" cy="1918254"/>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778156" y="2828925"/>
            <a:ext cx="5435053" cy="1918254"/>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a:off x="1446744" y="5692546"/>
            <a:ext cx="1493933" cy="869197"/>
          </a:xfrm>
          <a:prstGeom prst="rect">
            <a:avLst/>
          </a:prstGeom>
        </p:spPr>
      </p:pic>
      <p:pic>
        <p:nvPicPr>
          <p:cNvPr id="11" name="Picture 11"/>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9144000" y="1367678"/>
            <a:ext cx="1263945" cy="841098"/>
          </a:xfrm>
          <a:prstGeom prst="rect">
            <a:avLst/>
          </a:prstGeom>
        </p:spPr>
      </p:pic>
      <p:pic>
        <p:nvPicPr>
          <p:cNvPr id="12" name="Picture 1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1095405" y="-228272"/>
            <a:ext cx="2117805" cy="1906024"/>
          </a:xfrm>
          <a:prstGeom prst="rect">
            <a:avLst/>
          </a:prstGeom>
        </p:spPr>
      </p:pic>
      <p:pic>
        <p:nvPicPr>
          <p:cNvPr id="13"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6776381" y="-229624"/>
            <a:ext cx="2117805" cy="1906024"/>
          </a:xfrm>
          <a:prstGeom prst="rect">
            <a:avLst/>
          </a:prstGeom>
        </p:spPr>
      </p:pic>
      <p:pic>
        <p:nvPicPr>
          <p:cNvPr id="14" name="Picture 14"/>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3405312" y="6235664"/>
            <a:ext cx="4619814" cy="2429799"/>
          </a:xfrm>
          <a:prstGeom prst="rect">
            <a:avLst/>
          </a:prstGeom>
        </p:spPr>
      </p:pic>
      <p:sp>
        <p:nvSpPr>
          <p:cNvPr id="15" name="TextBox 15"/>
          <p:cNvSpPr txBox="1"/>
          <p:nvPr/>
        </p:nvSpPr>
        <p:spPr>
          <a:xfrm>
            <a:off x="14512985" y="1281953"/>
            <a:ext cx="2816666" cy="705874"/>
          </a:xfrm>
          <a:prstGeom prst="rect">
            <a:avLst/>
          </a:prstGeom>
        </p:spPr>
        <p:txBody>
          <a:bodyPr lIns="0" tIns="0" rIns="0" bIns="0" rtlCol="0" anchor="t">
            <a:spAutoFit/>
          </a:bodyPr>
          <a:lstStyle/>
          <a:p>
            <a:pPr algn="ctr">
              <a:lnSpc>
                <a:spcPts val="5718"/>
              </a:lnSpc>
            </a:pPr>
            <a:r>
              <a:rPr lang="en-US" sz="4084">
                <a:solidFill>
                  <a:srgbClr val="FFDE59"/>
                </a:solidFill>
                <a:latin typeface="Ahsing"/>
              </a:rPr>
              <a:t>Brantford</a:t>
            </a:r>
          </a:p>
        </p:txBody>
      </p:sp>
      <p:pic>
        <p:nvPicPr>
          <p:cNvPr id="16" name="Picture 16"/>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387842" y="3786522"/>
            <a:ext cx="2117805" cy="1906024"/>
          </a:xfrm>
          <a:prstGeom prst="rect">
            <a:avLst/>
          </a:prstGeom>
        </p:spPr>
      </p:pic>
      <p:pic>
        <p:nvPicPr>
          <p:cNvPr id="17" name="Picture 17"/>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5717479" y="8037160"/>
            <a:ext cx="2117805" cy="1906024"/>
          </a:xfrm>
          <a:prstGeom prst="rect">
            <a:avLst/>
          </a:prstGeom>
        </p:spPr>
      </p:pic>
      <p:sp>
        <p:nvSpPr>
          <p:cNvPr id="21" name="TextBox 21"/>
          <p:cNvSpPr txBox="1"/>
          <p:nvPr/>
        </p:nvSpPr>
        <p:spPr>
          <a:xfrm>
            <a:off x="1095528" y="9112144"/>
            <a:ext cx="2291953" cy="920115"/>
          </a:xfrm>
          <a:prstGeom prst="rect">
            <a:avLst/>
          </a:prstGeom>
        </p:spPr>
        <p:txBody>
          <a:bodyPr lIns="0" tIns="0" rIns="0" bIns="0" rtlCol="0" anchor="t">
            <a:spAutoFit/>
          </a:bodyPr>
          <a:lstStyle/>
          <a:p>
            <a:pPr algn="ctr">
              <a:lnSpc>
                <a:spcPts val="7559"/>
              </a:lnSpc>
            </a:pPr>
            <a:r>
              <a:rPr lang="en-US" sz="5399">
                <a:solidFill>
                  <a:srgbClr val="000000"/>
                </a:solidFill>
                <a:latin typeface="Open Sans Bold"/>
              </a:rPr>
              <a:t>Future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288</Words>
  <Application>Microsoft Office PowerPoint</Application>
  <PresentationFormat>Custom</PresentationFormat>
  <Paragraphs>28</Paragraphs>
  <Slides>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Garet ExtraBold</vt:lpstr>
      <vt:lpstr>Calibri</vt:lpstr>
      <vt:lpstr>Open Sans Bold</vt:lpstr>
      <vt:lpstr>Arial</vt:lpstr>
      <vt:lpstr>Ahsing</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Industry, Land Use, and the Environment - Grade 3</dc:title>
  <cp:lastModifiedBy>Siobhan Prow</cp:lastModifiedBy>
  <cp:revision>2</cp:revision>
  <dcterms:created xsi:type="dcterms:W3CDTF">2006-08-16T00:00:00Z</dcterms:created>
  <dcterms:modified xsi:type="dcterms:W3CDTF">2022-07-02T15:26:18Z</dcterms:modified>
  <dc:identifier>DAFFG6-g4J8</dc:identifier>
</cp:coreProperties>
</file>